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F846D-5527-4FF5-B7E8-85A257A11CFC}" type="datetimeFigureOut">
              <a:rPr lang="en-US" smtClean="0"/>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173042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F846D-5527-4FF5-B7E8-85A257A11CFC}" type="datetimeFigureOut">
              <a:rPr lang="en-US" smtClean="0"/>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147772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F846D-5527-4FF5-B7E8-85A257A11CFC}" type="datetimeFigureOut">
              <a:rPr lang="en-US" smtClean="0"/>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170168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211405-5493-4797-A8A0-E1F30B7FBF3F}" type="slidenum">
              <a:rPr lang="en-US"/>
              <a:pPr/>
              <a:t>‹#›</a:t>
            </a:fld>
            <a:endParaRPr lang="en-US"/>
          </a:p>
        </p:txBody>
      </p:sp>
    </p:spTree>
    <p:extLst>
      <p:ext uri="{BB962C8B-B14F-4D97-AF65-F5344CB8AC3E}">
        <p14:creationId xmlns:p14="http://schemas.microsoft.com/office/powerpoint/2010/main" val="276175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57588AE-1FC0-479C-A6E0-FE9C6CFD021E}" type="slidenum">
              <a:rPr lang="en-US"/>
              <a:pPr/>
              <a:t>‹#›</a:t>
            </a:fld>
            <a:endParaRPr lang="en-US"/>
          </a:p>
        </p:txBody>
      </p:sp>
    </p:spTree>
    <p:extLst>
      <p:ext uri="{BB962C8B-B14F-4D97-AF65-F5344CB8AC3E}">
        <p14:creationId xmlns:p14="http://schemas.microsoft.com/office/powerpoint/2010/main" val="57938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30DB89-B365-401F-A306-6EEE0CE065AB}" type="slidenum">
              <a:rPr lang="en-US"/>
              <a:pPr/>
              <a:t>‹#›</a:t>
            </a:fld>
            <a:endParaRPr lang="en-US"/>
          </a:p>
        </p:txBody>
      </p:sp>
    </p:spTree>
    <p:extLst>
      <p:ext uri="{BB962C8B-B14F-4D97-AF65-F5344CB8AC3E}">
        <p14:creationId xmlns:p14="http://schemas.microsoft.com/office/powerpoint/2010/main" val="134548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3E0ED43-64A6-4218-B5D4-38C241A82182}" type="slidenum">
              <a:rPr lang="en-US"/>
              <a:pPr/>
              <a:t>‹#›</a:t>
            </a:fld>
            <a:endParaRPr lang="en-US"/>
          </a:p>
        </p:txBody>
      </p:sp>
    </p:spTree>
    <p:extLst>
      <p:ext uri="{BB962C8B-B14F-4D97-AF65-F5344CB8AC3E}">
        <p14:creationId xmlns:p14="http://schemas.microsoft.com/office/powerpoint/2010/main" val="102782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F846D-5527-4FF5-B7E8-85A257A11CFC}" type="datetimeFigureOut">
              <a:rPr lang="en-US" smtClean="0"/>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4426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F846D-5527-4FF5-B7E8-85A257A11CFC}" type="datetimeFigureOut">
              <a:rPr lang="en-US" smtClean="0"/>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256569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F846D-5527-4FF5-B7E8-85A257A11CFC}" type="datetimeFigureOut">
              <a:rPr lang="en-US" smtClean="0"/>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82074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F846D-5527-4FF5-B7E8-85A257A11CFC}" type="datetimeFigureOut">
              <a:rPr lang="en-US" smtClean="0"/>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111384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F846D-5527-4FF5-B7E8-85A257A11CFC}" type="datetimeFigureOut">
              <a:rPr lang="en-US" smtClean="0"/>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112833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F846D-5527-4FF5-B7E8-85A257A11CFC}" type="datetimeFigureOut">
              <a:rPr lang="en-US" smtClean="0"/>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296865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F846D-5527-4FF5-B7E8-85A257A11CFC}" type="datetimeFigureOut">
              <a:rPr lang="en-US" smtClean="0"/>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318419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F846D-5527-4FF5-B7E8-85A257A11CFC}" type="datetimeFigureOut">
              <a:rPr lang="en-US" smtClean="0"/>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03EAF-5C2C-4FA3-80F5-4A8CDD415FB4}" type="slidenum">
              <a:rPr lang="en-US" smtClean="0"/>
              <a:t>‹#›</a:t>
            </a:fld>
            <a:endParaRPr lang="en-US"/>
          </a:p>
        </p:txBody>
      </p:sp>
    </p:spTree>
    <p:extLst>
      <p:ext uri="{BB962C8B-B14F-4D97-AF65-F5344CB8AC3E}">
        <p14:creationId xmlns:p14="http://schemas.microsoft.com/office/powerpoint/2010/main" val="26007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F846D-5527-4FF5-B7E8-85A257A11CFC}" type="datetimeFigureOut">
              <a:rPr lang="en-US" smtClean="0"/>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03EAF-5C2C-4FA3-80F5-4A8CDD415FB4}" type="slidenum">
              <a:rPr lang="en-US" smtClean="0"/>
              <a:t>‹#›</a:t>
            </a:fld>
            <a:endParaRPr lang="en-US"/>
          </a:p>
        </p:txBody>
      </p:sp>
    </p:spTree>
    <p:extLst>
      <p:ext uri="{BB962C8B-B14F-4D97-AF65-F5344CB8AC3E}">
        <p14:creationId xmlns:p14="http://schemas.microsoft.com/office/powerpoint/2010/main" val="229441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4" name="Picture 4" descr="electr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0487" name="Rectangle 7"/>
          <p:cNvSpPr>
            <a:spLocks noGrp="1" noChangeArrowheads="1"/>
          </p:cNvSpPr>
          <p:nvPr>
            <p:ph type="body" idx="1"/>
          </p:nvPr>
        </p:nvSpPr>
        <p:spPr>
          <a:xfrm>
            <a:off x="0" y="3124200"/>
            <a:ext cx="8915400" cy="3733800"/>
          </a:xfrm>
        </p:spPr>
        <p:txBody>
          <a:bodyPr/>
          <a:lstStyle/>
          <a:p>
            <a:pPr>
              <a:lnSpc>
                <a:spcPct val="90000"/>
              </a:lnSpc>
            </a:pPr>
            <a:r>
              <a:rPr lang="en-US" sz="2800" dirty="0">
                <a:solidFill>
                  <a:srgbClr val="FFFF66"/>
                </a:solidFill>
              </a:rPr>
              <a:t>Electricity powers our world and our bodies. Harnessing its energy is both the domain of imagined sorcery and humdrum, everyday life -- from Emperor </a:t>
            </a:r>
            <a:r>
              <a:rPr lang="en-US" sz="2800" dirty="0" err="1">
                <a:solidFill>
                  <a:srgbClr val="FFFF66"/>
                </a:solidFill>
              </a:rPr>
              <a:t>Palpatine</a:t>
            </a:r>
            <a:r>
              <a:rPr lang="en-US" sz="2800" dirty="0">
                <a:solidFill>
                  <a:srgbClr val="FFFF66"/>
                </a:solidFill>
              </a:rPr>
              <a:t> to casting Luke Skywalker, to the simple act of ejecting the "Star Wars" disc from your PC. Despite our familiarity with its effects, many people fail to understand exactly what electricity is -- a ubiquitous form of energy resulting from the motion of charged particles, like electrons. </a:t>
            </a:r>
          </a:p>
        </p:txBody>
      </p:sp>
      <p:sp>
        <p:nvSpPr>
          <p:cNvPr id="20488" name="Rectangle 8"/>
          <p:cNvSpPr>
            <a:spLocks noGrp="1" noChangeArrowheads="1"/>
          </p:cNvSpPr>
          <p:nvPr>
            <p:ph type="title"/>
          </p:nvPr>
        </p:nvSpPr>
        <p:spPr>
          <a:xfrm>
            <a:off x="381000" y="1447800"/>
            <a:ext cx="4114800" cy="1143000"/>
          </a:xfrm>
        </p:spPr>
        <p:txBody>
          <a:bodyPr/>
          <a:lstStyle/>
          <a:p>
            <a:r>
              <a:rPr lang="en-US" sz="5400">
                <a:solidFill>
                  <a:srgbClr val="FF0000"/>
                </a:solidFill>
              </a:rPr>
              <a:t>What Is </a:t>
            </a:r>
          </a:p>
        </p:txBody>
      </p:sp>
    </p:spTree>
    <p:extLst>
      <p:ext uri="{BB962C8B-B14F-4D97-AF65-F5344CB8AC3E}">
        <p14:creationId xmlns:p14="http://schemas.microsoft.com/office/powerpoint/2010/main" val="1515333454"/>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 to="" calcmode="lin" valueType="num">
                                      <p:cBhvr>
                                        <p:cTn id="7" dur="1" fill="hold"/>
                                        <p:tgtEl>
                                          <p:spTgt spid="20488"/>
                                        </p:tgtEl>
                                        <p:attrNameLst>
                                          <p:attrName/>
                                        </p:attrNameLst>
                                      </p:cBhvr>
                                    </p:anim>
                                  </p:childTnLst>
                                </p:cTn>
                              </p:par>
                            </p:childTnLst>
                          </p:cTn>
                        </p:par>
                        <p:par>
                          <p:cTn id="8" fill="hold" nodeType="afterGroup">
                            <p:stCondLst>
                              <p:cond delay="0"/>
                            </p:stCondLst>
                            <p:childTnLst>
                              <p:par>
                                <p:cTn id="9" presetID="3" presetClass="entr" presetSubtype="10" fill="hold" grpId="0" nodeType="afterEffect">
                                  <p:stCondLst>
                                    <p:cond delay="0"/>
                                  </p:stCondLst>
                                  <p:childTnLst>
                                    <p:set>
                                      <p:cBhvr>
                                        <p:cTn id="10" dur="1" fill="hold">
                                          <p:stCondLst>
                                            <p:cond delay="0"/>
                                          </p:stCondLst>
                                        </p:cTn>
                                        <p:tgtEl>
                                          <p:spTgt spid="20487">
                                            <p:txEl>
                                              <p:pRg st="0" end="0"/>
                                            </p:txEl>
                                          </p:spTgt>
                                        </p:tgtEl>
                                        <p:attrNameLst>
                                          <p:attrName>style.visibility</p:attrName>
                                        </p:attrNameLst>
                                      </p:cBhvr>
                                      <p:to>
                                        <p:strVal val="visible"/>
                                      </p:to>
                                    </p:set>
                                    <p:animEffect transition="in" filter="blinds(horizontal)">
                                      <p:cBhvr>
                                        <p:cTn id="11" dur="2000"/>
                                        <p:tgtEl>
                                          <p:spTgt spid="20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build="p"/>
      <p:bldP spid="204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55472-electr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a:xfrm>
            <a:off x="304800" y="304800"/>
            <a:ext cx="6248400" cy="1219200"/>
          </a:xfrm>
        </p:spPr>
        <p:txBody>
          <a:bodyPr/>
          <a:lstStyle/>
          <a:p>
            <a:r>
              <a:rPr lang="en-US" sz="5400" b="1"/>
              <a:t>Extension Cords</a:t>
            </a:r>
          </a:p>
        </p:txBody>
      </p:sp>
      <p:sp>
        <p:nvSpPr>
          <p:cNvPr id="28675" name="Rectangle 3"/>
          <p:cNvSpPr>
            <a:spLocks noGrp="1" noChangeArrowheads="1"/>
          </p:cNvSpPr>
          <p:nvPr>
            <p:ph type="body" idx="1"/>
          </p:nvPr>
        </p:nvSpPr>
        <p:spPr>
          <a:xfrm>
            <a:off x="2590800" y="1676400"/>
            <a:ext cx="6553200" cy="5181600"/>
          </a:xfrm>
        </p:spPr>
        <p:txBody>
          <a:bodyPr/>
          <a:lstStyle/>
          <a:p>
            <a:pPr>
              <a:lnSpc>
                <a:spcPct val="80000"/>
              </a:lnSpc>
            </a:pPr>
            <a:r>
              <a:rPr lang="en-US" sz="2400" b="1"/>
              <a:t>Normal wear on cords can loosen or expose wires. Cords that are not 3-wire type, not designed for hard-usage, or that have been modified, increase your risk of contacting electrical current.</a:t>
            </a:r>
          </a:p>
          <a:p>
            <a:pPr>
              <a:lnSpc>
                <a:spcPct val="80000"/>
              </a:lnSpc>
            </a:pPr>
            <a:r>
              <a:rPr lang="en-US" sz="2400" b="1"/>
              <a:t>Use only equipment that is approved to meet OSHA standards.</a:t>
            </a:r>
          </a:p>
          <a:p>
            <a:pPr>
              <a:lnSpc>
                <a:spcPct val="80000"/>
              </a:lnSpc>
            </a:pPr>
            <a:r>
              <a:rPr lang="en-US" sz="2400" b="1"/>
              <a:t>Do not modify cords or use them incorrectly.</a:t>
            </a:r>
          </a:p>
          <a:p>
            <a:pPr>
              <a:lnSpc>
                <a:spcPct val="80000"/>
              </a:lnSpc>
            </a:pPr>
            <a:r>
              <a:rPr lang="en-US" sz="2400" b="1"/>
              <a:t>Use factory-assembled cord sets and only extension cords that are 3-wire type.</a:t>
            </a:r>
          </a:p>
          <a:p>
            <a:pPr>
              <a:lnSpc>
                <a:spcPct val="80000"/>
              </a:lnSpc>
            </a:pPr>
            <a:r>
              <a:rPr lang="en-US" sz="2400" b="1"/>
              <a:t>Use only cords, connection devices, and fittings that are equipped with strain relief.</a:t>
            </a:r>
          </a:p>
          <a:p>
            <a:pPr>
              <a:lnSpc>
                <a:spcPct val="80000"/>
              </a:lnSpc>
            </a:pPr>
            <a:r>
              <a:rPr lang="en-US" sz="2400" b="1"/>
              <a:t>Remove cords from receptacles by pulling on the plugs, not the cords.</a:t>
            </a:r>
          </a:p>
        </p:txBody>
      </p:sp>
    </p:spTree>
    <p:extLst>
      <p:ext uri="{BB962C8B-B14F-4D97-AF65-F5344CB8AC3E}">
        <p14:creationId xmlns:p14="http://schemas.microsoft.com/office/powerpoint/2010/main" val="130249911"/>
      </p:ext>
    </p:extLst>
  </p:cSld>
  <p:clrMapOvr>
    <a:masterClrMapping/>
  </p:clrMapOvr>
  <p:transition spd="med"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strips(downLeft)">
                                      <p:cBhvr>
                                        <p:cTn id="7" dur="2000"/>
                                        <p:tgtEl>
                                          <p:spTgt spid="28674"/>
                                        </p:tgtEl>
                                      </p:cBhvr>
                                    </p:animEffect>
                                  </p:childTnLst>
                                </p:cTn>
                              </p:par>
                            </p:childTnLst>
                          </p:cTn>
                        </p:par>
                        <p:par>
                          <p:cTn id="8" fill="hold" nodeType="afterGroup">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Effect transition="in" filter="strips(downLeft)">
                                      <p:cBhvr>
                                        <p:cTn id="11" dur="2000"/>
                                        <p:tgtEl>
                                          <p:spTgt spid="28675">
                                            <p:txEl>
                                              <p:pRg st="0" end="0"/>
                                            </p:txEl>
                                          </p:spTgt>
                                        </p:tgtEl>
                                      </p:cBhvr>
                                    </p:animEffect>
                                  </p:childTnLst>
                                </p:cTn>
                              </p:par>
                            </p:childTnLst>
                          </p:cTn>
                        </p:par>
                        <p:par>
                          <p:cTn id="12" fill="hold" nodeType="afterGroup">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strips(downLeft)">
                                      <p:cBhvr>
                                        <p:cTn id="15" dur="2000"/>
                                        <p:tgtEl>
                                          <p:spTgt spid="28675">
                                            <p:txEl>
                                              <p:pRg st="1" end="1"/>
                                            </p:txEl>
                                          </p:spTgt>
                                        </p:tgtEl>
                                      </p:cBhvr>
                                    </p:animEffect>
                                  </p:childTnLst>
                                </p:cTn>
                              </p:par>
                            </p:childTnLst>
                          </p:cTn>
                        </p:par>
                        <p:par>
                          <p:cTn id="16" fill="hold" nodeType="afterGroup">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Effect transition="in" filter="strips(downLeft)">
                                      <p:cBhvr>
                                        <p:cTn id="19" dur="2000"/>
                                        <p:tgtEl>
                                          <p:spTgt spid="28675">
                                            <p:txEl>
                                              <p:pRg st="2" end="2"/>
                                            </p:txEl>
                                          </p:spTgt>
                                        </p:tgtEl>
                                      </p:cBhvr>
                                    </p:animEffect>
                                  </p:childTnLst>
                                </p:cTn>
                              </p:par>
                            </p:childTnLst>
                          </p:cTn>
                        </p:par>
                        <p:par>
                          <p:cTn id="20" fill="hold" nodeType="afterGroup">
                            <p:stCondLst>
                              <p:cond delay="8000"/>
                            </p:stCondLst>
                            <p:childTnLst>
                              <p:par>
                                <p:cTn id="21" presetID="18" presetClass="entr" presetSubtype="12" fill="hold" grpId="0" nodeType="after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Effect transition="in" filter="strips(downLeft)">
                                      <p:cBhvr>
                                        <p:cTn id="23" dur="2000"/>
                                        <p:tgtEl>
                                          <p:spTgt spid="28675">
                                            <p:txEl>
                                              <p:pRg st="3" end="3"/>
                                            </p:txEl>
                                          </p:spTgt>
                                        </p:tgtEl>
                                      </p:cBhvr>
                                    </p:animEffect>
                                  </p:childTnLst>
                                </p:cTn>
                              </p:par>
                            </p:childTnLst>
                          </p:cTn>
                        </p:par>
                        <p:par>
                          <p:cTn id="24" fill="hold" nodeType="afterGroup">
                            <p:stCondLst>
                              <p:cond delay="10000"/>
                            </p:stCondLst>
                            <p:childTnLst>
                              <p:par>
                                <p:cTn id="25" presetID="18" presetClass="entr" presetSubtype="12" fill="hold" grpId="0" nodeType="after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strips(downLeft)">
                                      <p:cBhvr>
                                        <p:cTn id="27" dur="2000"/>
                                        <p:tgtEl>
                                          <p:spTgt spid="28675">
                                            <p:txEl>
                                              <p:pRg st="4" end="4"/>
                                            </p:txEl>
                                          </p:spTgt>
                                        </p:tgtEl>
                                      </p:cBhvr>
                                    </p:animEffect>
                                  </p:childTnLst>
                                </p:cTn>
                              </p:par>
                            </p:childTnLst>
                          </p:cTn>
                        </p:par>
                        <p:par>
                          <p:cTn id="28" fill="hold" nodeType="afterGroup">
                            <p:stCondLst>
                              <p:cond delay="12000"/>
                            </p:stCondLst>
                            <p:childTnLst>
                              <p:par>
                                <p:cTn id="29" presetID="18" presetClass="entr" presetSubtype="12" fill="hold" grpId="0" nodeType="afterEffect">
                                  <p:stCondLst>
                                    <p:cond delay="0"/>
                                  </p:stCondLst>
                                  <p:childTnLst>
                                    <p:set>
                                      <p:cBhvr>
                                        <p:cTn id="30" dur="1" fill="hold">
                                          <p:stCondLst>
                                            <p:cond delay="0"/>
                                          </p:stCondLst>
                                        </p:cTn>
                                        <p:tgtEl>
                                          <p:spTgt spid="28675">
                                            <p:txEl>
                                              <p:pRg st="5" end="5"/>
                                            </p:txEl>
                                          </p:spTgt>
                                        </p:tgtEl>
                                        <p:attrNameLst>
                                          <p:attrName>style.visibility</p:attrName>
                                        </p:attrNameLst>
                                      </p:cBhvr>
                                      <p:to>
                                        <p:strVal val="visible"/>
                                      </p:to>
                                    </p:set>
                                    <p:animEffect transition="in" filter="strips(downLeft)">
                                      <p:cBhvr>
                                        <p:cTn id="31" dur="20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a:t>Equipment</a:t>
            </a:r>
          </a:p>
        </p:txBody>
      </p:sp>
      <p:sp>
        <p:nvSpPr>
          <p:cNvPr id="29699" name="Rectangle 3"/>
          <p:cNvSpPr>
            <a:spLocks noGrp="1" noChangeArrowheads="1"/>
          </p:cNvSpPr>
          <p:nvPr>
            <p:ph type="body" sz="half" idx="1"/>
          </p:nvPr>
        </p:nvSpPr>
        <p:spPr>
          <a:xfrm>
            <a:off x="228600" y="1447800"/>
            <a:ext cx="4495800" cy="5257800"/>
          </a:xfrm>
        </p:spPr>
        <p:txBody>
          <a:bodyPr/>
          <a:lstStyle/>
          <a:p>
            <a:pPr>
              <a:lnSpc>
                <a:spcPct val="80000"/>
              </a:lnSpc>
            </a:pPr>
            <a:r>
              <a:rPr lang="en-US" sz="1800"/>
              <a:t>Due to the dynamic, rugged nature of construction work, normal use of electrical equipment causes wear and tear that results in insulation breaks, short-circuits, and exposed wires. If there is no ground-fault protection, it can cause a ground-fault that sends current through the worker's body.</a:t>
            </a:r>
          </a:p>
          <a:p>
            <a:pPr>
              <a:lnSpc>
                <a:spcPct val="80000"/>
              </a:lnSpc>
            </a:pPr>
            <a:r>
              <a:rPr lang="en-US" sz="1800"/>
              <a:t>Use ground-fault circuit interrupters (GFCIS) on all 120-volt, single-phase, 15- and 20-ampere receptacles, or have an assured equipment grounding conductor program (AEGCP).</a:t>
            </a:r>
          </a:p>
          <a:p>
            <a:pPr>
              <a:lnSpc>
                <a:spcPct val="80000"/>
              </a:lnSpc>
            </a:pPr>
            <a:r>
              <a:rPr lang="en-US" sz="1800"/>
              <a:t>Use double-insulated tools and equipment, distinctively marked.</a:t>
            </a:r>
          </a:p>
          <a:p>
            <a:pPr>
              <a:lnSpc>
                <a:spcPct val="80000"/>
              </a:lnSpc>
            </a:pPr>
            <a:r>
              <a:rPr lang="en-US" sz="1800"/>
              <a:t>Visually inspect all electrical equipment before use. Remove from service any equipment with frayed cords, missing ground prongs, cracked tool casings, etc.</a:t>
            </a:r>
          </a:p>
        </p:txBody>
      </p:sp>
      <p:pic>
        <p:nvPicPr>
          <p:cNvPr id="29700" name="Picture 4" descr="double-insul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86200"/>
            <a:ext cx="37338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1221835114974__ACTFasteningS_CableTieRem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90600"/>
            <a:ext cx="3276600" cy="289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11898"/>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29698"/>
                                        </p:tgtEl>
                                        <p:attrNameLst>
                                          <p:attrName>r</p:attrName>
                                        </p:attrNameLst>
                                      </p:cBhvr>
                                    </p:animRot>
                                  </p:childTnLst>
                                </p:cTn>
                              </p:par>
                            </p:childTnLst>
                          </p:cTn>
                        </p:par>
                        <p:par>
                          <p:cTn id="7" fill="hold" nodeType="afterGroup">
                            <p:stCondLst>
                              <p:cond delay="2000"/>
                            </p:stCondLst>
                            <p:childTnLst>
                              <p:par>
                                <p:cTn id="8" presetID="7" presetClass="entr" presetSubtype="4" fill="hold" grpId="0" nodeType="afterEffect">
                                  <p:stCondLst>
                                    <p:cond delay="0"/>
                                  </p:stCondLst>
                                  <p:childTnLst>
                                    <p:set>
                                      <p:cBhvr>
                                        <p:cTn id="9" dur="1" fill="hold">
                                          <p:stCondLst>
                                            <p:cond delay="0"/>
                                          </p:stCondLst>
                                        </p:cTn>
                                        <p:tgtEl>
                                          <p:spTgt spid="29699">
                                            <p:txEl>
                                              <p:pRg st="0" end="0"/>
                                            </p:txEl>
                                          </p:spTgt>
                                        </p:tgtEl>
                                        <p:attrNameLst>
                                          <p:attrName>style.visibility</p:attrName>
                                        </p:attrNameLst>
                                      </p:cBhvr>
                                      <p:to>
                                        <p:strVal val="visible"/>
                                      </p:to>
                                    </p:set>
                                    <p:anim calcmode="lin" valueType="num">
                                      <p:cBhvr additive="base">
                                        <p:cTn id="10" dur="2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4000"/>
                            </p:stCondLst>
                            <p:childTnLst>
                              <p:par>
                                <p:cTn id="13" presetID="7" presetClass="entr" presetSubtype="4" fill="hold" grpId="0" nodeType="after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 calcmode="lin" valueType="num">
                                      <p:cBhvr additive="base">
                                        <p:cTn id="15" dur="2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6000"/>
                            </p:stCondLst>
                            <p:childTnLst>
                              <p:par>
                                <p:cTn id="18" presetID="7" presetClass="entr" presetSubtype="4" fill="hold" grpId="0" nodeType="afterEffect">
                                  <p:stCondLst>
                                    <p:cond delay="0"/>
                                  </p:stCondLst>
                                  <p:childTnLst>
                                    <p:set>
                                      <p:cBhvr>
                                        <p:cTn id="19" dur="1" fill="hold">
                                          <p:stCondLst>
                                            <p:cond delay="0"/>
                                          </p:stCondLst>
                                        </p:cTn>
                                        <p:tgtEl>
                                          <p:spTgt spid="29699">
                                            <p:txEl>
                                              <p:pRg st="2" end="2"/>
                                            </p:txEl>
                                          </p:spTgt>
                                        </p:tgtEl>
                                        <p:attrNameLst>
                                          <p:attrName>style.visibility</p:attrName>
                                        </p:attrNameLst>
                                      </p:cBhvr>
                                      <p:to>
                                        <p:strVal val="visible"/>
                                      </p:to>
                                    </p:set>
                                    <p:anim calcmode="lin" valueType="num">
                                      <p:cBhvr additive="base">
                                        <p:cTn id="20" dur="2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8000"/>
                            </p:stCondLst>
                            <p:childTnLst>
                              <p:par>
                                <p:cTn id="23" presetID="7" presetClass="entr" presetSubtype="4" fill="hold" grpId="0" nodeType="after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2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0000"/>
                            </p:stCondLst>
                            <p:childTnLst>
                              <p:par>
                                <p:cTn id="28" presetID="26" presetClass="emph" presetSubtype="0" fill="hold" nodeType="afterEffect">
                                  <p:stCondLst>
                                    <p:cond delay="0"/>
                                  </p:stCondLst>
                                  <p:childTnLst>
                                    <p:animEffect transition="out" filter="fade">
                                      <p:cBhvr>
                                        <p:cTn id="29" dur="500" tmFilter="0, 0; .2, .5; .8, .5; 1, 0"/>
                                        <p:tgtEl>
                                          <p:spTgt spid="29701"/>
                                        </p:tgtEl>
                                      </p:cBhvr>
                                    </p:animEffect>
                                    <p:animScale>
                                      <p:cBhvr>
                                        <p:cTn id="30" dur="250" autoRev="1" fill="hold"/>
                                        <p:tgtEl>
                                          <p:spTgt spid="29701"/>
                                        </p:tgtEl>
                                      </p:cBhvr>
                                      <p:by x="105000" y="105000"/>
                                    </p:animScale>
                                  </p:childTnLst>
                                </p:cTn>
                              </p:par>
                            </p:childTnLst>
                          </p:cTn>
                        </p:par>
                        <p:par>
                          <p:cTn id="31" fill="hold" nodeType="afterGroup">
                            <p:stCondLst>
                              <p:cond delay="10500"/>
                            </p:stCondLst>
                            <p:childTnLst>
                              <p:par>
                                <p:cTn id="32" presetID="26" presetClass="emph" presetSubtype="0" fill="hold" nodeType="afterEffect">
                                  <p:stCondLst>
                                    <p:cond delay="0"/>
                                  </p:stCondLst>
                                  <p:childTnLst>
                                    <p:animEffect transition="out" filter="fade">
                                      <p:cBhvr>
                                        <p:cTn id="33" dur="500" tmFilter="0, 0; .2, .5; .8, .5; 1, 0"/>
                                        <p:tgtEl>
                                          <p:spTgt spid="29700"/>
                                        </p:tgtEl>
                                      </p:cBhvr>
                                    </p:animEffect>
                                    <p:animScale>
                                      <p:cBhvr>
                                        <p:cTn id="34" dur="250" autoRev="1" fill="hold"/>
                                        <p:tgtEl>
                                          <p:spTgt spid="297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a:solidFill>
                  <a:schemeClr val="bg1"/>
                </a:solidFill>
              </a:rPr>
              <a:t>Electrical Incidents</a:t>
            </a:r>
          </a:p>
        </p:txBody>
      </p:sp>
      <p:sp>
        <p:nvSpPr>
          <p:cNvPr id="30723" name="Rectangle 3"/>
          <p:cNvSpPr>
            <a:spLocks noGrp="1" noChangeArrowheads="1"/>
          </p:cNvSpPr>
          <p:nvPr>
            <p:ph type="body" sz="half" idx="2"/>
          </p:nvPr>
        </p:nvSpPr>
        <p:spPr>
          <a:xfrm>
            <a:off x="3429000" y="1219200"/>
            <a:ext cx="5486400" cy="3886200"/>
          </a:xfrm>
        </p:spPr>
        <p:txBody>
          <a:bodyPr/>
          <a:lstStyle/>
          <a:p>
            <a:pPr>
              <a:lnSpc>
                <a:spcPct val="80000"/>
              </a:lnSpc>
            </a:pPr>
            <a:r>
              <a:rPr lang="en-US" sz="2000">
                <a:solidFill>
                  <a:schemeClr val="bg1"/>
                </a:solidFill>
              </a:rPr>
              <a:t>If the power supply to the electrical equipment is not grounded or the path has been broken, fault  current may travel through a worker's body, causing electrical burns or death. Even when the power system is properly grounded, electrical equipment can instantly change from safe to hazardous because of extreme conditions and rough treatment. Visually inspect electrical equipment before use. Take any defective equipment out of service. Ground all power supply systems, electrical circuits, and electrical equipment. Frequently inspect electrical systems to insure that the path to ground is continuous. </a:t>
            </a:r>
          </a:p>
        </p:txBody>
      </p:sp>
      <p:pic>
        <p:nvPicPr>
          <p:cNvPr id="30728" name="Picture 8" descr="220px-Verbrennung_Grad_2b"/>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524000"/>
            <a:ext cx="3298825"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9" name="Rectangle 9"/>
          <p:cNvSpPr>
            <a:spLocks noChangeArrowheads="1"/>
          </p:cNvSpPr>
          <p:nvPr/>
        </p:nvSpPr>
        <p:spPr bwMode="auto">
          <a:xfrm>
            <a:off x="304800" y="5334000"/>
            <a:ext cx="8839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FontTx/>
              <a:buChar char="•"/>
            </a:pPr>
            <a:r>
              <a:rPr lang="en-US" sz="2000">
                <a:solidFill>
                  <a:schemeClr val="bg1"/>
                </a:solidFill>
              </a:rPr>
              <a:t>Do not remove ground prongs from cord- and plug-connected equipment or extension cords. Use double-insulated tools and ground all exposed metal parts of equipment. Avoid standing in wet areas when using portable electrical power tools.</a:t>
            </a:r>
          </a:p>
        </p:txBody>
      </p:sp>
    </p:spTree>
    <p:extLst>
      <p:ext uri="{BB962C8B-B14F-4D97-AF65-F5344CB8AC3E}">
        <p14:creationId xmlns:p14="http://schemas.microsoft.com/office/powerpoint/2010/main" val="2544398899"/>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30728"/>
                                        </p:tgtEl>
                                        <p:attrNameLst>
                                          <p:attrName>style.visibility</p:attrName>
                                        </p:attrNameLst>
                                      </p:cBhvr>
                                      <p:to>
                                        <p:strVal val="visible"/>
                                      </p:to>
                                    </p:set>
                                    <p:anim to="" calcmode="lin" valueType="num">
                                      <p:cBhvr>
                                        <p:cTn id="11" dur="1" fill="hold"/>
                                        <p:tgtEl>
                                          <p:spTgt spid="30728"/>
                                        </p:tgtEl>
                                        <p:attrNameLst>
                                          <p:attrName/>
                                        </p:attrNameLst>
                                      </p:cBhvr>
                                    </p:anim>
                                  </p:childTnLst>
                                </p:cTn>
                              </p:par>
                            </p:childTnLst>
                          </p:cTn>
                        </p:par>
                        <p:par>
                          <p:cTn id="12" fill="hold" nodeType="afterGroup">
                            <p:stCondLst>
                              <p:cond delay="0"/>
                            </p:stCondLst>
                            <p:childTnLst>
                              <p:par>
                                <p:cTn id="13" presetID="8" presetClass="entr" presetSubtype="16" fill="hold" grpId="0" nodeType="after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diamond(in)">
                                      <p:cBhvr>
                                        <p:cTn id="15" dur="2000"/>
                                        <p:tgtEl>
                                          <p:spTgt spid="30723">
                                            <p:txEl>
                                              <p:pRg st="0" end="0"/>
                                            </p:txEl>
                                          </p:spTgt>
                                        </p:tgtEl>
                                      </p:cBhvr>
                                    </p:animEffect>
                                  </p:childTnLst>
                                </p:cTn>
                              </p:par>
                            </p:childTnLst>
                          </p:cTn>
                        </p:par>
                        <p:par>
                          <p:cTn id="16" fill="hold" nodeType="afterGroup">
                            <p:stCondLst>
                              <p:cond delay="2000"/>
                            </p:stCondLst>
                            <p:childTnLst>
                              <p:par>
                                <p:cTn id="17" presetID="8" presetClass="entr" presetSubtype="16" fill="hold" grpId="0" nodeType="afterEffect">
                                  <p:stCondLst>
                                    <p:cond delay="0"/>
                                  </p:stCondLst>
                                  <p:childTnLst>
                                    <p:set>
                                      <p:cBhvr>
                                        <p:cTn id="18" dur="1" fill="hold">
                                          <p:stCondLst>
                                            <p:cond delay="0"/>
                                          </p:stCondLst>
                                        </p:cTn>
                                        <p:tgtEl>
                                          <p:spTgt spid="30729"/>
                                        </p:tgtEl>
                                        <p:attrNameLst>
                                          <p:attrName>style.visibility</p:attrName>
                                        </p:attrNameLst>
                                      </p:cBhvr>
                                      <p:to>
                                        <p:strVal val="visible"/>
                                      </p:to>
                                    </p:set>
                                    <p:animEffect transition="in" filter="diamond(in)">
                                      <p:cBhvr>
                                        <p:cTn id="19" dur="20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307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b="1"/>
              <a:t>Shock-hazard analysis</a:t>
            </a:r>
          </a:p>
        </p:txBody>
      </p:sp>
      <p:pic>
        <p:nvPicPr>
          <p:cNvPr id="25606" name="Picture 6" descr="death_by_electrocution_by_tearsintotime-d3bxx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28775"/>
            <a:ext cx="3276600" cy="2867025"/>
          </a:xfrm>
          <a:prstGeom prst="rect">
            <a:avLst/>
          </a:prstGeom>
          <a:noFill/>
          <a:extLst>
            <a:ext uri="{909E8E84-426E-40DD-AFC4-6F175D3DCCD1}">
              <a14:hiddenFill xmlns:a14="http://schemas.microsoft.com/office/drawing/2010/main">
                <a:solidFill>
                  <a:srgbClr val="FFFFFF"/>
                </a:solidFill>
              </a14:hiddenFill>
            </a:ext>
          </a:extLst>
        </p:spPr>
      </p:pic>
      <p:sp>
        <p:nvSpPr>
          <p:cNvPr id="25607" name="Rectangle 7"/>
          <p:cNvSpPr>
            <a:spLocks noChangeArrowheads="1"/>
          </p:cNvSpPr>
          <p:nvPr/>
        </p:nvSpPr>
        <p:spPr bwMode="auto">
          <a:xfrm>
            <a:off x="228600" y="5122863"/>
            <a:ext cx="86868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en-US" sz="2200"/>
              <a:t>To appropriately assess the electrical shock hazard associated with any type of maintenance or repair work, it is necessary to evaluate the procedures or work practices involved. These, in turn, should be evaluated against regulatory and standards requirements. </a:t>
            </a:r>
          </a:p>
        </p:txBody>
      </p:sp>
      <p:sp>
        <p:nvSpPr>
          <p:cNvPr id="25608" name="Rectangle 8"/>
          <p:cNvSpPr>
            <a:spLocks noGrp="1" noChangeArrowheads="1"/>
          </p:cNvSpPr>
          <p:nvPr>
            <p:ph type="body" idx="1"/>
          </p:nvPr>
        </p:nvSpPr>
        <p:spPr>
          <a:xfrm>
            <a:off x="3657600" y="1295400"/>
            <a:ext cx="5334000" cy="3886200"/>
          </a:xfrm>
        </p:spPr>
        <p:txBody>
          <a:bodyPr/>
          <a:lstStyle/>
          <a:p>
            <a:pPr>
              <a:lnSpc>
                <a:spcPct val="80000"/>
              </a:lnSpc>
              <a:buFontTx/>
              <a:buNone/>
            </a:pPr>
            <a:r>
              <a:rPr lang="en-US" sz="2200"/>
              <a:t>Hundreds of workers are killed every year as a result of inadvertent contact with energized conductors. Investigations into the causes of these fatalities point to three principal factors: Failure to properly or completely de-energize systems prior to maintenance or repair work Intentionally working on energized equipment Improper or inadequate grounding of electrical system components These three factors form the basis for analysis for the electrical shock hazard</a:t>
            </a:r>
          </a:p>
        </p:txBody>
      </p:sp>
    </p:spTree>
    <p:extLst>
      <p:ext uri="{BB962C8B-B14F-4D97-AF65-F5344CB8AC3E}">
        <p14:creationId xmlns:p14="http://schemas.microsoft.com/office/powerpoint/2010/main" val="1537856208"/>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childTnLst>
                          </p:cTn>
                        </p:par>
                        <p:par>
                          <p:cTn id="8" fill="hold" nodeType="afterGroup">
                            <p:stCondLst>
                              <p:cond delay="0"/>
                            </p:stCondLst>
                            <p:childTnLst>
                              <p:par>
                                <p:cTn id="9" presetID="26" presetClass="emph" presetSubtype="0" fill="hold" nodeType="afterEffect">
                                  <p:stCondLst>
                                    <p:cond delay="0"/>
                                  </p:stCondLst>
                                  <p:childTnLst>
                                    <p:animEffect transition="out" filter="fade">
                                      <p:cBhvr>
                                        <p:cTn id="10" dur="500" tmFilter="0, 0; .2, .5; .8, .5; 1, 0"/>
                                        <p:tgtEl>
                                          <p:spTgt spid="25606"/>
                                        </p:tgtEl>
                                      </p:cBhvr>
                                    </p:animEffect>
                                    <p:animScale>
                                      <p:cBhvr>
                                        <p:cTn id="11" dur="250" autoRev="1" fill="hold"/>
                                        <p:tgtEl>
                                          <p:spTgt spid="25606"/>
                                        </p:tgtEl>
                                      </p:cBhvr>
                                      <p:by x="105000" y="105000"/>
                                    </p:animScale>
                                  </p:childTnLst>
                                </p:cTn>
                              </p:par>
                            </p:childTnLst>
                          </p:cTn>
                        </p:par>
                        <p:par>
                          <p:cTn id="12" fill="hold" nodeType="afterGroup">
                            <p:stCondLst>
                              <p:cond delay="500"/>
                            </p:stCondLst>
                            <p:childTnLst>
                              <p:par>
                                <p:cTn id="13" presetID="20" presetClass="emph" presetSubtype="0" fill="hold" grpId="0" nodeType="afterEffect">
                                  <p:stCondLst>
                                    <p:cond delay="0"/>
                                  </p:stCondLst>
                                  <p:iterate type="lt">
                                    <p:tmPct val="10000"/>
                                  </p:iterate>
                                  <p:childTnLst>
                                    <p:set>
                                      <p:cBhvr override="childStyle">
                                        <p:cTn id="14" dur="500" autoRev="1" fill="hold"/>
                                        <p:tgtEl>
                                          <p:spTgt spid="25608">
                                            <p:txEl>
                                              <p:pRg st="0" end="0"/>
                                            </p:txEl>
                                          </p:spTgt>
                                        </p:tgtEl>
                                        <p:attrNameLst>
                                          <p:attrName>style.color</p:attrName>
                                        </p:attrNameLst>
                                      </p:cBhvr>
                                      <p:to>
                                        <p:clrVal>
                                          <a:srgbClr val="FF0000"/>
                                        </p:clrVal>
                                      </p:to>
                                    </p:set>
                                    <p:set>
                                      <p:cBhvr>
                                        <p:cTn id="15" dur="500" autoRev="1" fill="hold"/>
                                        <p:tgtEl>
                                          <p:spTgt spid="25608">
                                            <p:txEl>
                                              <p:pRg st="0" end="0"/>
                                            </p:txEl>
                                          </p:spTgt>
                                        </p:tgtEl>
                                        <p:attrNameLst>
                                          <p:attrName>fillcolor</p:attrName>
                                        </p:attrNameLst>
                                      </p:cBhvr>
                                      <p:to>
                                        <p:clrVal>
                                          <a:srgbClr val="FF0000"/>
                                        </p:clrVal>
                                      </p:to>
                                    </p:set>
                                    <p:set>
                                      <p:cBhvr>
                                        <p:cTn id="16" dur="500" autoRev="1" fill="hold"/>
                                        <p:tgtEl>
                                          <p:spTgt spid="25608">
                                            <p:txEl>
                                              <p:pRg st="0" end="0"/>
                                            </p:txEl>
                                          </p:spTgt>
                                        </p:tgtEl>
                                        <p:attrNameLst>
                                          <p:attrName>fill.type</p:attrName>
                                        </p:attrNameLst>
                                      </p:cBhvr>
                                      <p:to>
                                        <p:strVal val="solid"/>
                                      </p:to>
                                    </p:set>
                                  </p:childTnLst>
                                </p:cTn>
                              </p:par>
                            </p:childTnLst>
                          </p:cTn>
                        </p:par>
                        <p:par>
                          <p:cTn id="17" fill="hold" nodeType="afterGroup">
                            <p:stCondLst>
                              <p:cond delay="41600"/>
                            </p:stCondLst>
                            <p:childTnLst>
                              <p:par>
                                <p:cTn id="18" presetID="8" presetClass="emph" presetSubtype="0" fill="hold" grpId="0" nodeType="afterEffect">
                                  <p:stCondLst>
                                    <p:cond delay="0"/>
                                  </p:stCondLst>
                                  <p:childTnLst>
                                    <p:animRot by="21600000">
                                      <p:cBhvr>
                                        <p:cTn id="19" dur="2000" fill="hold"/>
                                        <p:tgtEl>
                                          <p:spTgt spid="256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7" grpId="0"/>
      <p:bldP spid="2560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descr="ren0041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80112"/>
      </p:ext>
    </p:extLst>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ow-electricity-gets-to-you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40711"/>
      </p:ext>
    </p:extLst>
  </p:cSld>
  <p:clrMapOvr>
    <a:masterClrMapping/>
  </p:clrMapOvr>
  <p:transition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p:txBody>
          <a:bodyPr/>
          <a:lstStyle/>
          <a:p>
            <a:r>
              <a:rPr lang="en-US" sz="4000" b="1">
                <a:solidFill>
                  <a:srgbClr val="FF0000"/>
                </a:solidFill>
              </a:rPr>
              <a:t>What affects the flow of electricity?</a:t>
            </a:r>
          </a:p>
        </p:txBody>
      </p:sp>
      <p:sp>
        <p:nvSpPr>
          <p:cNvPr id="33795" name="Rectangle 3"/>
          <p:cNvSpPr>
            <a:spLocks noGrp="1" noChangeArrowheads="1"/>
          </p:cNvSpPr>
          <p:nvPr>
            <p:ph type="body" idx="1"/>
          </p:nvPr>
        </p:nvSpPr>
        <p:spPr>
          <a:xfrm>
            <a:off x="152400" y="1600200"/>
            <a:ext cx="8763000" cy="4876800"/>
          </a:xfrm>
        </p:spPr>
        <p:txBody>
          <a:bodyPr/>
          <a:lstStyle/>
          <a:p>
            <a:pPr>
              <a:lnSpc>
                <a:spcPct val="80000"/>
              </a:lnSpc>
              <a:buFontTx/>
              <a:buNone/>
            </a:pPr>
            <a:r>
              <a:rPr lang="en-US" sz="2800" b="1">
                <a:solidFill>
                  <a:srgbClr val="FF0000"/>
                </a:solidFill>
              </a:rPr>
              <a:t>Electricity flows more easily through some materials than others. Some substances such as metals generally offer very little resistance to the flow of electric current and are called “conductors.” A common but perhaps overlooked conductor is the surface or subsurface of the earth. Glass, plastic, porcelain, clay, pottery, dry wood, and similar substances generally slow or stop the flow of electricity. They are called “insulators.” Even air, normally an insulator, can become a conductor, as occurs during an arc or lightning stroke.</a:t>
            </a:r>
          </a:p>
        </p:txBody>
      </p:sp>
    </p:spTree>
    <p:extLst>
      <p:ext uri="{BB962C8B-B14F-4D97-AF65-F5344CB8AC3E}">
        <p14:creationId xmlns:p14="http://schemas.microsoft.com/office/powerpoint/2010/main" val="2040462774"/>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2000"/>
                                        <p:tgtEl>
                                          <p:spTgt spid="33795">
                                            <p:txEl>
                                              <p:pRg st="0" end="0"/>
                                            </p:txEl>
                                          </p:spTgt>
                                        </p:tgtEl>
                                      </p:cBhvr>
                                    </p:animEffect>
                                  </p:childTnLst>
                                </p:cTn>
                              </p:par>
                            </p:childTnLst>
                          </p:cTn>
                        </p:par>
                        <p:par>
                          <p:cTn id="8" fill="hold" nodeType="afterGroup">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strips(downLeft)">
                                      <p:cBhvr>
                                        <p:cTn id="11"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6553200" cy="1173162"/>
          </a:xfrm>
        </p:spPr>
        <p:txBody>
          <a:bodyPr>
            <a:normAutofit fontScale="90000"/>
          </a:bodyPr>
          <a:lstStyle/>
          <a:p>
            <a:r>
              <a:rPr lang="en-US" sz="4000"/>
              <a:t>How does water affect the</a:t>
            </a:r>
            <a:br>
              <a:rPr lang="en-US" sz="4000"/>
            </a:br>
            <a:r>
              <a:rPr lang="en-US" sz="4000"/>
              <a:t>flow of electricity?</a:t>
            </a:r>
          </a:p>
        </p:txBody>
      </p:sp>
      <p:sp>
        <p:nvSpPr>
          <p:cNvPr id="34819" name="Rectangle 3"/>
          <p:cNvSpPr>
            <a:spLocks noGrp="1" noChangeArrowheads="1"/>
          </p:cNvSpPr>
          <p:nvPr>
            <p:ph type="body" sz="half" idx="1"/>
          </p:nvPr>
        </p:nvSpPr>
        <p:spPr>
          <a:xfrm>
            <a:off x="152400" y="1600200"/>
            <a:ext cx="4953000" cy="4953000"/>
          </a:xfrm>
        </p:spPr>
        <p:txBody>
          <a:bodyPr/>
          <a:lstStyle/>
          <a:p>
            <a:pPr>
              <a:lnSpc>
                <a:spcPct val="80000"/>
              </a:lnSpc>
            </a:pPr>
            <a:r>
              <a:rPr lang="en-US" sz="2000"/>
              <a:t>Pure water is a poor conductor. But small amounts of impurities in water like salt, acid, solvents, or other materials can turn water itself and substances that generally act as insulators into conductors or better conductors. </a:t>
            </a:r>
          </a:p>
          <a:p>
            <a:pPr>
              <a:lnSpc>
                <a:spcPct val="80000"/>
              </a:lnSpc>
            </a:pPr>
            <a:r>
              <a:rPr lang="en-US" sz="2000"/>
              <a:t>Dry wood, for example, generally slows or stops the flow of electricity. But when saturated with water, wood turns into a conductor. </a:t>
            </a:r>
          </a:p>
          <a:p>
            <a:pPr>
              <a:lnSpc>
                <a:spcPct val="80000"/>
              </a:lnSpc>
            </a:pPr>
            <a:r>
              <a:rPr lang="en-US" sz="2000"/>
              <a:t>The same is true of human skin. Dry skin has a fairly high resistance to electric current. But when skin is moist or wet, it acts as a conductor.</a:t>
            </a:r>
          </a:p>
          <a:p>
            <a:pPr>
              <a:lnSpc>
                <a:spcPct val="80000"/>
              </a:lnSpc>
              <a:buFontTx/>
              <a:buNone/>
            </a:pPr>
            <a:r>
              <a:rPr lang="en-US" sz="2000"/>
              <a:t>This means that anyone working with electricity in a damp or wet environment needs to exercise extra caution to prevent electrical hazards.</a:t>
            </a:r>
          </a:p>
        </p:txBody>
      </p:sp>
      <p:pic>
        <p:nvPicPr>
          <p:cNvPr id="34823" name="Picture 7" descr="imagesCAK60TNB"/>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58000" y="533400"/>
            <a:ext cx="2068513"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5" name="Picture 9" descr="imagesCATYJI2Q"/>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81600" y="2971800"/>
            <a:ext cx="3810000" cy="285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45195888"/>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to="" calcmode="lin" valueType="num">
                                      <p:cBhvr>
                                        <p:cTn id="7" dur="1" fill="hold"/>
                                        <p:tgtEl>
                                          <p:spTgt spid="34818"/>
                                        </p:tgtEl>
                                        <p:attrNameLst>
                                          <p:attrName/>
                                        </p:attrNameLst>
                                      </p:cBhvr>
                                    </p:anim>
                                  </p:childTnLst>
                                </p:cTn>
                              </p:par>
                            </p:childTnLst>
                          </p:cTn>
                        </p:par>
                        <p:par>
                          <p:cTn id="8" fill="hold" nodeType="afterGroup">
                            <p:stCondLst>
                              <p:cond delay="0"/>
                            </p:stCondLst>
                            <p:childTnLst>
                              <p:par>
                                <p:cTn id="9" presetID="24" presetClass="entr" presetSubtype="0" fill="hold" nodeType="afterEffect">
                                  <p:stCondLst>
                                    <p:cond delay="0"/>
                                  </p:stCondLst>
                                  <p:childTnLst>
                                    <p:set>
                                      <p:cBhvr>
                                        <p:cTn id="10" dur="1" fill="hold">
                                          <p:stCondLst>
                                            <p:cond delay="0"/>
                                          </p:stCondLst>
                                        </p:cTn>
                                        <p:tgtEl>
                                          <p:spTgt spid="34823"/>
                                        </p:tgtEl>
                                        <p:attrNameLst>
                                          <p:attrName>style.visibility</p:attrName>
                                        </p:attrNameLst>
                                      </p:cBhvr>
                                      <p:to>
                                        <p:strVal val="visible"/>
                                      </p:to>
                                    </p:set>
                                    <p:anim to="" calcmode="lin" valueType="num">
                                      <p:cBhvr>
                                        <p:cTn id="11" dur="1" fill="hold"/>
                                        <p:tgtEl>
                                          <p:spTgt spid="34823"/>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4819">
                                            <p:txEl>
                                              <p:pRg st="0" end="0"/>
                                            </p:txEl>
                                          </p:spTgt>
                                        </p:tgtEl>
                                        <p:attrNameLst>
                                          <p:attrName>style.visibility</p:attrName>
                                        </p:attrNameLst>
                                      </p:cBhvr>
                                      <p:to>
                                        <p:strVal val="visible"/>
                                      </p:to>
                                    </p:set>
                                    <p:anim to="" calcmode="lin" valueType="num">
                                      <p:cBhvr>
                                        <p:cTn id="15" dur="1" fill="hold"/>
                                        <p:tgtEl>
                                          <p:spTgt spid="34819">
                                            <p:txEl>
                                              <p:pRg st="0" end="0"/>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to="" calcmode="lin" valueType="num">
                                      <p:cBhvr>
                                        <p:cTn id="19" dur="1" fill="hold"/>
                                        <p:tgtEl>
                                          <p:spTgt spid="34819">
                                            <p:txEl>
                                              <p:pRg st="1" end="1"/>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 to="" calcmode="lin" valueType="num">
                                      <p:cBhvr>
                                        <p:cTn id="23" dur="1" fill="hold"/>
                                        <p:tgtEl>
                                          <p:spTgt spid="34819">
                                            <p:txEl>
                                              <p:pRg st="2" end="2"/>
                                            </p:txEl>
                                          </p:spTgt>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 to="" calcmode="lin" valueType="num">
                                      <p:cBhvr>
                                        <p:cTn id="27" dur="1" fill="hold"/>
                                        <p:tgtEl>
                                          <p:spTgt spid="34819">
                                            <p:txEl>
                                              <p:pRg st="3" end="3"/>
                                            </p:txEl>
                                          </p:spTgt>
                                        </p:tgtEl>
                                        <p:attrNameLst>
                                          <p:attrName/>
                                        </p:attrNameLst>
                                      </p:cBhvr>
                                    </p:anim>
                                  </p:childTnLst>
                                </p:cTn>
                              </p:par>
                            </p:childTnLst>
                          </p:cTn>
                        </p:par>
                        <p:par>
                          <p:cTn id="28" fill="hold" nodeType="afterGroup">
                            <p:stCondLst>
                              <p:cond delay="0"/>
                            </p:stCondLst>
                            <p:childTnLst>
                              <p:par>
                                <p:cTn id="29" presetID="24" presetClass="entr" presetSubtype="0" fill="hold" nodeType="afterEffect">
                                  <p:stCondLst>
                                    <p:cond delay="0"/>
                                  </p:stCondLst>
                                  <p:childTnLst>
                                    <p:set>
                                      <p:cBhvr>
                                        <p:cTn id="30" dur="1" fill="hold">
                                          <p:stCondLst>
                                            <p:cond delay="0"/>
                                          </p:stCondLst>
                                        </p:cTn>
                                        <p:tgtEl>
                                          <p:spTgt spid="34825"/>
                                        </p:tgtEl>
                                        <p:attrNameLst>
                                          <p:attrName>style.visibility</p:attrName>
                                        </p:attrNameLst>
                                      </p:cBhvr>
                                      <p:to>
                                        <p:strVal val="visible"/>
                                      </p:to>
                                    </p:set>
                                    <p:anim to="" calcmode="lin" valueType="num">
                                      <p:cBhvr>
                                        <p:cTn id="31" dur="1" fill="hold"/>
                                        <p:tgtEl>
                                          <p:spTgt spid="348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sz="4000" dirty="0">
                <a:solidFill>
                  <a:schemeClr val="accent6">
                    <a:lumMod val="75000"/>
                  </a:schemeClr>
                </a:solidFill>
              </a:rPr>
              <a:t>What is the best way to protect</a:t>
            </a:r>
            <a:br>
              <a:rPr lang="en-US" sz="4000" dirty="0">
                <a:solidFill>
                  <a:schemeClr val="accent6">
                    <a:lumMod val="75000"/>
                  </a:schemeClr>
                </a:solidFill>
              </a:rPr>
            </a:br>
            <a:r>
              <a:rPr lang="en-US" sz="4000" dirty="0">
                <a:solidFill>
                  <a:schemeClr val="accent6">
                    <a:lumMod val="75000"/>
                  </a:schemeClr>
                </a:solidFill>
              </a:rPr>
              <a:t>yourself against electrical hazards?</a:t>
            </a:r>
          </a:p>
        </p:txBody>
      </p:sp>
      <p:sp>
        <p:nvSpPr>
          <p:cNvPr id="40963" name="Rectangle 3"/>
          <p:cNvSpPr>
            <a:spLocks noGrp="1" noChangeArrowheads="1"/>
          </p:cNvSpPr>
          <p:nvPr>
            <p:ph type="body" idx="1"/>
          </p:nvPr>
        </p:nvSpPr>
        <p:spPr>
          <a:xfrm>
            <a:off x="228600" y="1828800"/>
            <a:ext cx="5715000" cy="3200400"/>
          </a:xfrm>
        </p:spPr>
        <p:txBody>
          <a:bodyPr/>
          <a:lstStyle/>
          <a:p>
            <a:pPr>
              <a:lnSpc>
                <a:spcPct val="90000"/>
              </a:lnSpc>
              <a:buFontTx/>
              <a:buNone/>
            </a:pPr>
            <a:r>
              <a:rPr lang="en-US" dirty="0">
                <a:solidFill>
                  <a:schemeClr val="accent6">
                    <a:lumMod val="75000"/>
                  </a:schemeClr>
                </a:solidFill>
              </a:rPr>
              <a:t>Most electrical accidents result from one of the following three factors:</a:t>
            </a:r>
          </a:p>
          <a:p>
            <a:pPr lvl="1">
              <a:lnSpc>
                <a:spcPct val="90000"/>
              </a:lnSpc>
            </a:pPr>
            <a:r>
              <a:rPr lang="en-US" dirty="0">
                <a:solidFill>
                  <a:schemeClr val="accent6">
                    <a:lumMod val="75000"/>
                  </a:schemeClr>
                </a:solidFill>
              </a:rPr>
              <a:t>unsafe equipment or installation, unsafe environment, or unsafe work practices.</a:t>
            </a:r>
          </a:p>
        </p:txBody>
      </p:sp>
      <p:pic>
        <p:nvPicPr>
          <p:cNvPr id="40964" name="Picture 4" descr="powerG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2901950" cy="3400425"/>
          </a:xfrm>
          <a:prstGeom prst="rect">
            <a:avLst/>
          </a:prstGeom>
          <a:noFill/>
          <a:extLst>
            <a:ext uri="{909E8E84-426E-40DD-AFC4-6F175D3DCCD1}">
              <a14:hiddenFill xmlns:a14="http://schemas.microsoft.com/office/drawing/2010/main">
                <a:solidFill>
                  <a:srgbClr val="FFFFFF"/>
                </a:solidFill>
              </a14:hiddenFill>
            </a:ext>
          </a:extLst>
        </p:spPr>
      </p:pic>
      <p:sp>
        <p:nvSpPr>
          <p:cNvPr id="40965" name="Rectangle 5"/>
          <p:cNvSpPr>
            <a:spLocks noChangeArrowheads="1"/>
          </p:cNvSpPr>
          <p:nvPr/>
        </p:nvSpPr>
        <p:spPr bwMode="auto">
          <a:xfrm>
            <a:off x="304800" y="5029200"/>
            <a:ext cx="8305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800" dirty="0">
                <a:solidFill>
                  <a:schemeClr val="accent6">
                    <a:lumMod val="75000"/>
                  </a:schemeClr>
                </a:solidFill>
              </a:rPr>
              <a:t>Some ways to prevent these accidents are through the use of insulation, guarding, grounding, electrical protective devices, and safe work practices.</a:t>
            </a:r>
          </a:p>
        </p:txBody>
      </p:sp>
    </p:spTree>
    <p:extLst>
      <p:ext uri="{BB962C8B-B14F-4D97-AF65-F5344CB8AC3E}">
        <p14:creationId xmlns:p14="http://schemas.microsoft.com/office/powerpoint/2010/main" val="35574011"/>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0" presetClass="emph" presetSubtype="0" fill="hold" nodeType="afterEffect">
                                  <p:stCondLst>
                                    <p:cond delay="0"/>
                                  </p:stCondLst>
                                  <p:iterate type="lt">
                                    <p:tmPct val="10000"/>
                                  </p:iterate>
                                  <p:childTnLst>
                                    <p:set>
                                      <p:cBhvr override="childStyle">
                                        <p:cTn id="11" dur="500" autoRev="1" fill="hold"/>
                                        <p:tgtEl>
                                          <p:spTgt spid="40963">
                                            <p:txEl>
                                              <p:pRg st="0" end="0"/>
                                            </p:txEl>
                                          </p:spTgt>
                                        </p:tgtEl>
                                        <p:attrNameLst>
                                          <p:attrName>style.color</p:attrName>
                                        </p:attrNameLst>
                                      </p:cBhvr>
                                      <p:to>
                                        <p:clrVal>
                                          <a:schemeClr val="accent2"/>
                                        </p:clrVal>
                                      </p:to>
                                    </p:set>
                                    <p:set>
                                      <p:cBhvr>
                                        <p:cTn id="12" dur="500" autoRev="1" fill="hold"/>
                                        <p:tgtEl>
                                          <p:spTgt spid="40963">
                                            <p:txEl>
                                              <p:pRg st="0" end="0"/>
                                            </p:txEl>
                                          </p:spTgt>
                                        </p:tgtEl>
                                        <p:attrNameLst>
                                          <p:attrName>fillcolor</p:attrName>
                                        </p:attrNameLst>
                                      </p:cBhvr>
                                      <p:to>
                                        <p:clrVal>
                                          <a:schemeClr val="accent2"/>
                                        </p:clrVal>
                                      </p:to>
                                    </p:set>
                                    <p:set>
                                      <p:cBhvr>
                                        <p:cTn id="13" dur="500" autoRev="1" fill="hold"/>
                                        <p:tgtEl>
                                          <p:spTgt spid="40963">
                                            <p:txEl>
                                              <p:pRg st="0" end="0"/>
                                            </p:txEl>
                                          </p:spTgt>
                                        </p:tgtEl>
                                        <p:attrNameLst>
                                          <p:attrName>fill.type</p:attrName>
                                        </p:attrNameLst>
                                      </p:cBhvr>
                                      <p:to>
                                        <p:strVal val="solid"/>
                                      </p:to>
                                    </p:set>
                                  </p:childTnLst>
                                </p:cTn>
                              </p:par>
                            </p:childTnLst>
                          </p:cTn>
                        </p:par>
                        <p:par>
                          <p:cTn id="14" fill="hold" nodeType="afterGroup">
                            <p:stCondLst>
                              <p:cond delay="7700"/>
                            </p:stCondLst>
                            <p:childTnLst>
                              <p:par>
                                <p:cTn id="15" presetID="20" presetClass="emph" presetSubtype="0" fill="hold" nodeType="afterEffect">
                                  <p:stCondLst>
                                    <p:cond delay="0"/>
                                  </p:stCondLst>
                                  <p:iterate type="lt">
                                    <p:tmPct val="10000"/>
                                  </p:iterate>
                                  <p:childTnLst>
                                    <p:set>
                                      <p:cBhvr override="childStyle">
                                        <p:cTn id="16" dur="500" autoRev="1" fill="hold"/>
                                        <p:tgtEl>
                                          <p:spTgt spid="40963">
                                            <p:txEl>
                                              <p:pRg st="1" end="1"/>
                                            </p:txEl>
                                          </p:spTgt>
                                        </p:tgtEl>
                                        <p:attrNameLst>
                                          <p:attrName>style.color</p:attrName>
                                        </p:attrNameLst>
                                      </p:cBhvr>
                                      <p:to>
                                        <p:clrVal>
                                          <a:schemeClr val="accent2"/>
                                        </p:clrVal>
                                      </p:to>
                                    </p:set>
                                    <p:set>
                                      <p:cBhvr>
                                        <p:cTn id="17" dur="500" autoRev="1" fill="hold"/>
                                        <p:tgtEl>
                                          <p:spTgt spid="40963">
                                            <p:txEl>
                                              <p:pRg st="1" end="1"/>
                                            </p:txEl>
                                          </p:spTgt>
                                        </p:tgtEl>
                                        <p:attrNameLst>
                                          <p:attrName>fillcolor</p:attrName>
                                        </p:attrNameLst>
                                      </p:cBhvr>
                                      <p:to>
                                        <p:clrVal>
                                          <a:schemeClr val="accent2"/>
                                        </p:clrVal>
                                      </p:to>
                                    </p:set>
                                    <p:set>
                                      <p:cBhvr>
                                        <p:cTn id="18" dur="500" autoRev="1" fill="hold"/>
                                        <p:tgtEl>
                                          <p:spTgt spid="40963">
                                            <p:txEl>
                                              <p:pRg st="1" end="1"/>
                                            </p:txEl>
                                          </p:spTgt>
                                        </p:tgtEl>
                                        <p:attrNameLst>
                                          <p:attrName>fill.type</p:attrName>
                                        </p:attrNameLst>
                                      </p:cBhvr>
                                      <p:to>
                                        <p:strVal val="solid"/>
                                      </p:to>
                                    </p:set>
                                  </p:childTnLst>
                                </p:cTn>
                              </p:par>
                            </p:childTnLst>
                          </p:cTn>
                        </p:par>
                        <p:par>
                          <p:cTn id="19" fill="hold" nodeType="afterGroup">
                            <p:stCondLst>
                              <p:cond delay="15600"/>
                            </p:stCondLst>
                            <p:childTnLst>
                              <p:par>
                                <p:cTn id="20" presetID="20" presetClass="emph" presetSubtype="0" fill="hold" nodeType="afterEffect">
                                  <p:stCondLst>
                                    <p:cond delay="0"/>
                                  </p:stCondLst>
                                  <p:iterate type="lt">
                                    <p:tmPct val="10000"/>
                                  </p:iterate>
                                  <p:childTnLst>
                                    <p:set>
                                      <p:cBhvr override="childStyle">
                                        <p:cTn id="21" dur="500" autoRev="1" fill="hold"/>
                                        <p:tgtEl>
                                          <p:spTgt spid="40965">
                                            <p:txEl>
                                              <p:pRg st="0" end="0"/>
                                            </p:txEl>
                                          </p:spTgt>
                                        </p:tgtEl>
                                        <p:attrNameLst>
                                          <p:attrName>style.color</p:attrName>
                                        </p:attrNameLst>
                                      </p:cBhvr>
                                      <p:to>
                                        <p:clrVal>
                                          <a:schemeClr val="accent2"/>
                                        </p:clrVal>
                                      </p:to>
                                    </p:set>
                                    <p:set>
                                      <p:cBhvr>
                                        <p:cTn id="22" dur="500" autoRev="1" fill="hold"/>
                                        <p:tgtEl>
                                          <p:spTgt spid="40965">
                                            <p:txEl>
                                              <p:pRg st="0" end="0"/>
                                            </p:txEl>
                                          </p:spTgt>
                                        </p:tgtEl>
                                        <p:attrNameLst>
                                          <p:attrName>fillcolor</p:attrName>
                                        </p:attrNameLst>
                                      </p:cBhvr>
                                      <p:to>
                                        <p:clrVal>
                                          <a:schemeClr val="accent2"/>
                                        </p:clrVal>
                                      </p:to>
                                    </p:set>
                                    <p:set>
                                      <p:cBhvr>
                                        <p:cTn id="23" dur="500" autoRev="1" fill="hold"/>
                                        <p:tgtEl>
                                          <p:spTgt spid="4096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gan170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531939"/>
      </p:ext>
    </p:extLst>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Electricity-conser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34290"/>
      </p:ext>
    </p:extLst>
  </p:cSld>
  <p:clrMapOvr>
    <a:masterClrMapping/>
  </p:clrMapOvr>
  <p:transition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z="4000">
                <a:solidFill>
                  <a:srgbClr val="00CC00"/>
                </a:solidFill>
              </a:rPr>
              <a:t>What protection does personal</a:t>
            </a:r>
            <a:br>
              <a:rPr lang="en-US" sz="4000">
                <a:solidFill>
                  <a:srgbClr val="00CC00"/>
                </a:solidFill>
              </a:rPr>
            </a:br>
            <a:r>
              <a:rPr lang="en-US" sz="4000">
                <a:solidFill>
                  <a:srgbClr val="00CC00"/>
                </a:solidFill>
              </a:rPr>
              <a:t>equipment offer?</a:t>
            </a:r>
          </a:p>
        </p:txBody>
      </p:sp>
      <p:sp>
        <p:nvSpPr>
          <p:cNvPr id="43012" name="Rectangle 4"/>
          <p:cNvSpPr>
            <a:spLocks noGrp="1" noChangeArrowheads="1"/>
          </p:cNvSpPr>
          <p:nvPr>
            <p:ph type="body" idx="1"/>
          </p:nvPr>
        </p:nvSpPr>
        <p:spPr>
          <a:xfrm>
            <a:off x="457200" y="4495800"/>
            <a:ext cx="8229600" cy="2362200"/>
          </a:xfrm>
        </p:spPr>
        <p:txBody>
          <a:bodyPr/>
          <a:lstStyle/>
          <a:p>
            <a:pPr>
              <a:buFontTx/>
              <a:buNone/>
            </a:pPr>
            <a:r>
              <a:rPr lang="en-US" sz="2800">
                <a:solidFill>
                  <a:srgbClr val="00CC00"/>
                </a:solidFill>
              </a:rPr>
              <a:t>This equipment may include:</a:t>
            </a:r>
          </a:p>
          <a:p>
            <a:pPr lvl="1"/>
            <a:r>
              <a:rPr lang="en-US" sz="2400">
                <a:solidFill>
                  <a:srgbClr val="00CC00"/>
                </a:solidFill>
              </a:rPr>
              <a:t> rubber insulating gloves, hoods, sleeves, matting, blankets, line hose, and industrial protective helmets designed to reduce electric shock hazard. </a:t>
            </a:r>
          </a:p>
          <a:p>
            <a:pPr>
              <a:buFontTx/>
              <a:buNone/>
            </a:pPr>
            <a:r>
              <a:rPr lang="en-US" sz="2800">
                <a:solidFill>
                  <a:srgbClr val="00CC00"/>
                </a:solidFill>
              </a:rPr>
              <a:t>All help reduce the risk of electrical accidents.</a:t>
            </a:r>
          </a:p>
        </p:txBody>
      </p:sp>
      <p:sp>
        <p:nvSpPr>
          <p:cNvPr id="43013" name="Rectangle 5"/>
          <p:cNvSpPr>
            <a:spLocks noChangeArrowheads="1"/>
          </p:cNvSpPr>
          <p:nvPr/>
        </p:nvSpPr>
        <p:spPr bwMode="auto">
          <a:xfrm>
            <a:off x="4648200" y="1828800"/>
            <a:ext cx="4495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rgbClr val="00CC00"/>
                </a:solidFill>
              </a:rPr>
              <a:t>Employees who work directly with electricity should use the personal protective equipment required for the jobs they perform.</a:t>
            </a:r>
          </a:p>
        </p:txBody>
      </p:sp>
      <p:pic>
        <p:nvPicPr>
          <p:cNvPr id="43014" name="Picture 6" descr="306ecwb30pic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381000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23331"/>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strips(downLeft)">
                                      <p:cBhvr>
                                        <p:cTn id="7" dur="2000"/>
                                        <p:tgtEl>
                                          <p:spTgt spid="43010"/>
                                        </p:tgtEl>
                                      </p:cBhvr>
                                    </p:animEffect>
                                  </p:childTnLst>
                                </p:cTn>
                              </p:par>
                            </p:childTnLst>
                          </p:cTn>
                        </p:par>
                        <p:par>
                          <p:cTn id="8" fill="hold" nodeType="afterGroup">
                            <p:stCondLst>
                              <p:cond delay="2000"/>
                            </p:stCondLst>
                            <p:childTnLst>
                              <p:par>
                                <p:cTn id="9" presetID="8" presetClass="emph" presetSubtype="0" fill="hold" grpId="0" nodeType="afterEffect">
                                  <p:stCondLst>
                                    <p:cond delay="0"/>
                                  </p:stCondLst>
                                  <p:childTnLst>
                                    <p:animRot by="21600000">
                                      <p:cBhvr>
                                        <p:cTn id="10" dur="2000" fill="hold"/>
                                        <p:tgtEl>
                                          <p:spTgt spid="43013"/>
                                        </p:tgtEl>
                                        <p:attrNameLst>
                                          <p:attrName>r</p:attrName>
                                        </p:attrNameLst>
                                      </p:cBhvr>
                                    </p:animRot>
                                  </p:childTnLst>
                                </p:cTn>
                              </p:par>
                            </p:childTnLst>
                          </p:cTn>
                        </p:par>
                        <p:par>
                          <p:cTn id="11" fill="hold" nodeType="afterGroup">
                            <p:stCondLst>
                              <p:cond delay="4000"/>
                            </p:stCondLst>
                            <p:childTnLst>
                              <p:par>
                                <p:cTn id="12" presetID="7" presetClass="entr" presetSubtype="4" fill="hold" grpId="0" nodeType="afterEffect">
                                  <p:stCondLst>
                                    <p:cond delay="0"/>
                                  </p:stCondLst>
                                  <p:childTnLst>
                                    <p:set>
                                      <p:cBhvr>
                                        <p:cTn id="13" dur="1" fill="hold">
                                          <p:stCondLst>
                                            <p:cond delay="0"/>
                                          </p:stCondLst>
                                        </p:cTn>
                                        <p:tgtEl>
                                          <p:spTgt spid="43012">
                                            <p:txEl>
                                              <p:pRg st="0" end="0"/>
                                            </p:txEl>
                                          </p:spTgt>
                                        </p:tgtEl>
                                        <p:attrNameLst>
                                          <p:attrName>style.visibility</p:attrName>
                                        </p:attrNameLst>
                                      </p:cBhvr>
                                      <p:to>
                                        <p:strVal val="visible"/>
                                      </p:to>
                                    </p:set>
                                    <p:anim calcmode="lin" valueType="num">
                                      <p:cBhvr additive="base">
                                        <p:cTn id="14" dur="30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7000"/>
                            </p:stCondLst>
                            <p:childTnLst>
                              <p:par>
                                <p:cTn id="17" presetID="7" presetClass="entr" presetSubtype="4" fill="hold" grpId="0" nodeType="afterEffect">
                                  <p:stCondLst>
                                    <p:cond delay="0"/>
                                  </p:stCondLst>
                                  <p:childTnLst>
                                    <p:set>
                                      <p:cBhvr>
                                        <p:cTn id="18" dur="1" fill="hold">
                                          <p:stCondLst>
                                            <p:cond delay="0"/>
                                          </p:stCondLst>
                                        </p:cTn>
                                        <p:tgtEl>
                                          <p:spTgt spid="43012">
                                            <p:txEl>
                                              <p:pRg st="1" end="1"/>
                                            </p:txEl>
                                          </p:spTgt>
                                        </p:tgtEl>
                                        <p:attrNameLst>
                                          <p:attrName>style.visibility</p:attrName>
                                        </p:attrNameLst>
                                      </p:cBhvr>
                                      <p:to>
                                        <p:strVal val="visible"/>
                                      </p:to>
                                    </p:set>
                                    <p:anim calcmode="lin" valueType="num">
                                      <p:cBhvr additive="base">
                                        <p:cTn id="19" dur="30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0"/>
                            </p:stCondLst>
                            <p:childTnLst>
                              <p:par>
                                <p:cTn id="22" presetID="7" presetClass="entr" presetSubtype="4" fill="hold" grpId="0" nodeType="afterEffect">
                                  <p:stCondLst>
                                    <p:cond delay="0"/>
                                  </p:stCondLst>
                                  <p:childTnLst>
                                    <p:set>
                                      <p:cBhvr>
                                        <p:cTn id="23" dur="1" fill="hold">
                                          <p:stCondLst>
                                            <p:cond delay="0"/>
                                          </p:stCondLst>
                                        </p:cTn>
                                        <p:tgtEl>
                                          <p:spTgt spid="43012">
                                            <p:txEl>
                                              <p:pRg st="2" end="2"/>
                                            </p:txEl>
                                          </p:spTgt>
                                        </p:tgtEl>
                                        <p:attrNameLst>
                                          <p:attrName>style.visibility</p:attrName>
                                        </p:attrNameLst>
                                      </p:cBhvr>
                                      <p:to>
                                        <p:strVal val="visible"/>
                                      </p:to>
                                    </p:set>
                                    <p:anim calcmode="lin" valueType="num">
                                      <p:cBhvr additive="base">
                                        <p:cTn id="24" dur="3000" fill="hold"/>
                                        <p:tgtEl>
                                          <p:spTgt spid="43012">
                                            <p:txEl>
                                              <p:pRg st="2" end="2"/>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430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2" grpId="0" build="p"/>
      <p:bldP spid="430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p:txBody>
          <a:bodyPr/>
          <a:lstStyle/>
          <a:p>
            <a:r>
              <a:rPr lang="en-US">
                <a:solidFill>
                  <a:srgbClr val="FF0000"/>
                </a:solidFill>
              </a:rPr>
              <a:t>Electricity and water do not mix</a:t>
            </a:r>
          </a:p>
        </p:txBody>
      </p:sp>
      <p:sp>
        <p:nvSpPr>
          <p:cNvPr id="37892" name="Rectangle 4"/>
          <p:cNvSpPr>
            <a:spLocks noGrp="1" noChangeArrowheads="1"/>
          </p:cNvSpPr>
          <p:nvPr>
            <p:ph type="body" sz="half" idx="2"/>
          </p:nvPr>
        </p:nvSpPr>
        <p:spPr>
          <a:xfrm>
            <a:off x="4724400" y="1371600"/>
            <a:ext cx="4419600" cy="4267200"/>
          </a:xfrm>
        </p:spPr>
        <p:txBody>
          <a:bodyPr/>
          <a:lstStyle/>
          <a:p>
            <a:pPr>
              <a:lnSpc>
                <a:spcPct val="80000"/>
              </a:lnSpc>
              <a:buFontTx/>
              <a:buNone/>
            </a:pPr>
            <a:r>
              <a:rPr lang="en-US" sz="1600" b="1">
                <a:solidFill>
                  <a:srgbClr val="FF0000"/>
                </a:solidFill>
              </a:rPr>
              <a:t>Remember</a:t>
            </a:r>
            <a:br>
              <a:rPr lang="en-US" sz="1600" b="1">
                <a:solidFill>
                  <a:srgbClr val="FF0000"/>
                </a:solidFill>
              </a:rPr>
            </a:br>
            <a:r>
              <a:rPr lang="en-US" sz="1600" b="1">
                <a:solidFill>
                  <a:srgbClr val="FF0000"/>
                </a:solidFill>
              </a:rPr>
              <a:t>If your hands tingle when you put them into the sink it may mean the water is conducting electricity and something is wrong. You may need to call an electrician.</a:t>
            </a:r>
            <a:br>
              <a:rPr lang="en-US" sz="1600" b="1">
                <a:solidFill>
                  <a:srgbClr val="FF0000"/>
                </a:solidFill>
              </a:rPr>
            </a:br>
            <a:r>
              <a:rPr lang="en-US" sz="1600" b="1">
                <a:solidFill>
                  <a:srgbClr val="FF0000"/>
                </a:solidFill>
              </a:rPr>
              <a:t/>
            </a:r>
            <a:br>
              <a:rPr lang="en-US" sz="1600" b="1">
                <a:solidFill>
                  <a:srgbClr val="FF0000"/>
                </a:solidFill>
              </a:rPr>
            </a:br>
            <a:r>
              <a:rPr lang="en-US" sz="1600" b="1">
                <a:solidFill>
                  <a:srgbClr val="FF0000"/>
                </a:solidFill>
              </a:rPr>
              <a:t>When you have a bath, there should be nothing electrical anywhere near you. In a bath, the metal plughole and the plumbing is connected to the earth, making it a conductor of electricity. This means if a household appliance such as a light or hair dryer fell into the bath, whoever was in it would also become a conductor of electricity.</a:t>
            </a:r>
            <a:br>
              <a:rPr lang="en-US" sz="1600" b="1">
                <a:solidFill>
                  <a:srgbClr val="FF0000"/>
                </a:solidFill>
              </a:rPr>
            </a:br>
            <a:r>
              <a:rPr lang="en-US" sz="1600" b="1">
                <a:solidFill>
                  <a:srgbClr val="FF0000"/>
                </a:solidFill>
              </a:rPr>
              <a:t/>
            </a:r>
            <a:br>
              <a:rPr lang="en-US" sz="1600" b="1">
                <a:solidFill>
                  <a:srgbClr val="FF0000"/>
                </a:solidFill>
              </a:rPr>
            </a:br>
            <a:r>
              <a:rPr lang="en-US" sz="1600" b="1">
                <a:solidFill>
                  <a:srgbClr val="FF0000"/>
                </a:solidFill>
              </a:rPr>
              <a:t>Wherever you are, if you get into trouble call out for help and make sure not to touch anything. Get whoever helps you to turn the electricity off. </a:t>
            </a:r>
          </a:p>
          <a:p>
            <a:pPr>
              <a:lnSpc>
                <a:spcPct val="80000"/>
              </a:lnSpc>
              <a:buFontTx/>
              <a:buNone/>
            </a:pPr>
            <a:endParaRPr lang="en-US" sz="1600" b="1">
              <a:solidFill>
                <a:srgbClr val="FF0000"/>
              </a:solidFill>
            </a:endParaRPr>
          </a:p>
        </p:txBody>
      </p:sp>
      <p:pic>
        <p:nvPicPr>
          <p:cNvPr id="37896" name="Picture 8" descr="UNSAFE17"/>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295400"/>
            <a:ext cx="4343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7" name="Rectangle 9"/>
          <p:cNvSpPr>
            <a:spLocks noChangeArrowheads="1"/>
          </p:cNvSpPr>
          <p:nvPr/>
        </p:nvSpPr>
        <p:spPr bwMode="auto">
          <a:xfrm>
            <a:off x="152400" y="5562600"/>
            <a:ext cx="89916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sz="1700" b="1">
                <a:solidFill>
                  <a:srgbClr val="FF0000"/>
                </a:solidFill>
              </a:rPr>
              <a:t>Water can conduct electricity because electrons can flow by hitching a ride on atoms and molecules in the water. Water contains dissolved substances, such as salt. These greatly increase the ability of water to conduct electricity. That's why electricity passes easily through our bodies - because our bodies contain water and salt. This is also why it's important to keep water away from electrical appliances.</a:t>
            </a:r>
            <a:r>
              <a:rPr lang="en-US" sz="1700" b="1"/>
              <a:t> </a:t>
            </a:r>
          </a:p>
        </p:txBody>
      </p:sp>
    </p:spTree>
    <p:extLst>
      <p:ext uri="{BB962C8B-B14F-4D97-AF65-F5344CB8AC3E}">
        <p14:creationId xmlns:p14="http://schemas.microsoft.com/office/powerpoint/2010/main" val="3875476435"/>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7893"/>
                                        </p:tgtEl>
                                        <p:attrNameLst>
                                          <p:attrName>style.visibility</p:attrName>
                                        </p:attrNameLst>
                                      </p:cBhvr>
                                      <p:to>
                                        <p:strVal val="visible"/>
                                      </p:to>
                                    </p:set>
                                    <p:anim to="" calcmode="lin" valueType="num">
                                      <p:cBhvr>
                                        <p:cTn id="7" dur="1" fill="hold"/>
                                        <p:tgtEl>
                                          <p:spTgt spid="37893"/>
                                        </p:tgtEl>
                                        <p:attrNameLst>
                                          <p:attrName/>
                                        </p:attrNameLst>
                                      </p:cBhvr>
                                    </p:anim>
                                  </p:childTnLst>
                                </p:cTn>
                              </p:par>
                            </p:childTnLst>
                          </p:cTn>
                        </p:par>
                        <p:par>
                          <p:cTn id="8" fill="hold" nodeType="afterGroup">
                            <p:stCondLst>
                              <p:cond delay="0"/>
                            </p:stCondLst>
                            <p:childTnLst>
                              <p:par>
                                <p:cTn id="9" presetID="5" presetClass="entr" presetSubtype="10" fill="hold" grpId="0" nodeType="afterEffect">
                                  <p:stCondLst>
                                    <p:cond delay="0"/>
                                  </p:stCondLst>
                                  <p:childTnLst>
                                    <p:set>
                                      <p:cBhvr>
                                        <p:cTn id="10" dur="1" fill="hold">
                                          <p:stCondLst>
                                            <p:cond delay="0"/>
                                          </p:stCondLst>
                                        </p:cTn>
                                        <p:tgtEl>
                                          <p:spTgt spid="37892">
                                            <p:txEl>
                                              <p:pRg st="0" end="0"/>
                                            </p:txEl>
                                          </p:spTgt>
                                        </p:tgtEl>
                                        <p:attrNameLst>
                                          <p:attrName>style.visibility</p:attrName>
                                        </p:attrNameLst>
                                      </p:cBhvr>
                                      <p:to>
                                        <p:strVal val="visible"/>
                                      </p:to>
                                    </p:set>
                                    <p:animEffect transition="in" filter="checkerboard(across)">
                                      <p:cBhvr>
                                        <p:cTn id="11" dur="2000"/>
                                        <p:tgtEl>
                                          <p:spTgt spid="37892">
                                            <p:txEl>
                                              <p:pRg st="0" end="0"/>
                                            </p:txEl>
                                          </p:spTgt>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37897"/>
                                        </p:tgtEl>
                                        <p:attrNameLst>
                                          <p:attrName>style.visibility</p:attrName>
                                        </p:attrNameLst>
                                      </p:cBhvr>
                                      <p:to>
                                        <p:strVal val="visible"/>
                                      </p:to>
                                    </p:set>
                                    <p:animEffect transition="in" filter="diamond(in)">
                                      <p:cBhvr>
                                        <p:cTn id="15" dur="2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2" grpId="0" build="p"/>
      <p:bldP spid="3789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6873" name="Picture 9" descr="electricity_graphic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638800"/>
            <a:ext cx="25908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p:cNvSpPr>
            <a:spLocks noGrp="1" noChangeArrowheads="1"/>
          </p:cNvSpPr>
          <p:nvPr>
            <p:ph type="body" idx="1"/>
          </p:nvPr>
        </p:nvSpPr>
        <p:spPr>
          <a:xfrm>
            <a:off x="152400" y="3657600"/>
            <a:ext cx="8763000" cy="2514600"/>
          </a:xfrm>
        </p:spPr>
        <p:txBody>
          <a:bodyPr/>
          <a:lstStyle/>
          <a:p>
            <a:pPr>
              <a:lnSpc>
                <a:spcPct val="90000"/>
              </a:lnSpc>
              <a:buFontTx/>
              <a:buNone/>
            </a:pPr>
            <a:r>
              <a:rPr lang="en-US" sz="2400"/>
              <a:t>After a storm if you see some fallen power lines, stay well clear of them. There is a strong chance they are still "alive". We all like to play outside, but there are electrical hazards that we need to know about. Electricity poles and wires are all around us. They can be above us, next to us, and even below us. Whenever you can, play in open spaces away from electricity poles, towers and power lines. </a:t>
            </a:r>
          </a:p>
        </p:txBody>
      </p:sp>
      <p:sp>
        <p:nvSpPr>
          <p:cNvPr id="36870" name="Rectangle 6"/>
          <p:cNvSpPr>
            <a:spLocks noGrp="1" noChangeArrowheads="1"/>
          </p:cNvSpPr>
          <p:nvPr>
            <p:ph type="title"/>
          </p:nvPr>
        </p:nvSpPr>
        <p:spPr>
          <a:xfrm>
            <a:off x="457200" y="152400"/>
            <a:ext cx="7239000" cy="1265238"/>
          </a:xfrm>
        </p:spPr>
        <p:txBody>
          <a:bodyPr>
            <a:normAutofit fontScale="90000"/>
          </a:bodyPr>
          <a:lstStyle/>
          <a:p>
            <a:r>
              <a:rPr lang="en-US" sz="4000"/>
              <a:t>Be careful around electricity poles and wire.</a:t>
            </a:r>
          </a:p>
        </p:txBody>
      </p:sp>
      <p:sp>
        <p:nvSpPr>
          <p:cNvPr id="36871" name="Rectangle 7"/>
          <p:cNvSpPr>
            <a:spLocks noChangeArrowheads="1"/>
          </p:cNvSpPr>
          <p:nvPr/>
        </p:nvSpPr>
        <p:spPr bwMode="auto">
          <a:xfrm>
            <a:off x="4267200" y="1295400"/>
            <a:ext cx="45720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100"/>
              <a:t>If you fly a kite and it gets caught in the overhead power lines, live electricity could travel down the string and seriously hurt you. So be careful!</a:t>
            </a:r>
            <a:br>
              <a:rPr lang="en-US" sz="2100"/>
            </a:br>
            <a:r>
              <a:rPr lang="en-US" sz="2100"/>
              <a:t>Never climb a tree that is near power lines. Look up before you climb!</a:t>
            </a:r>
            <a:br>
              <a:rPr lang="en-US" sz="2100"/>
            </a:br>
            <a:endParaRPr lang="en-US" sz="2100"/>
          </a:p>
        </p:txBody>
      </p:sp>
      <p:pic>
        <p:nvPicPr>
          <p:cNvPr id="36872" name="Picture 8" descr="unsafe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886200" cy="22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17277"/>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ox(in)">
                                      <p:cBhvr>
                                        <p:cTn id="7" dur="500"/>
                                        <p:tgtEl>
                                          <p:spTgt spid="36870"/>
                                        </p:tgtEl>
                                      </p:cBhvr>
                                    </p:animEffect>
                                  </p:childTnLst>
                                </p:cTn>
                              </p:par>
                            </p:childTnLst>
                          </p:cTn>
                        </p:par>
                        <p:par>
                          <p:cTn id="8" fill="hold" nodeType="afterGroup">
                            <p:stCondLst>
                              <p:cond delay="500"/>
                            </p:stCondLst>
                            <p:childTnLst>
                              <p:par>
                                <p:cTn id="9" presetID="3" presetClass="emph" presetSubtype="2" fill="hold" grpId="0" nodeType="afterEffect">
                                  <p:stCondLst>
                                    <p:cond delay="0"/>
                                  </p:stCondLst>
                                  <p:childTnLst>
                                    <p:animClr clrSpc="rgb" dir="cw">
                                      <p:cBhvr override="childStyle">
                                        <p:cTn id="10" dur="2000" fill="hold"/>
                                        <p:tgtEl>
                                          <p:spTgt spid="36871"/>
                                        </p:tgtEl>
                                        <p:attrNameLst>
                                          <p:attrName>style.color</p:attrName>
                                        </p:attrNameLst>
                                      </p:cBhvr>
                                      <p:to>
                                        <a:srgbClr val="CC3300"/>
                                      </p:to>
                                    </p:animClr>
                                  </p:childTnLst>
                                </p:cTn>
                              </p:par>
                            </p:childTnLst>
                          </p:cTn>
                        </p:par>
                        <p:par>
                          <p:cTn id="11" fill="hold" nodeType="afterGroup">
                            <p:stCondLst>
                              <p:cond delay="2500"/>
                            </p:stCondLst>
                            <p:childTnLst>
                              <p:par>
                                <p:cTn id="12" presetID="0" presetClass="path" presetSubtype="0" accel="50000" decel="50000" fill="hold" grpId="0" nodeType="afterEffect">
                                  <p:stCondLst>
                                    <p:cond delay="0"/>
                                  </p:stCondLst>
                                  <p:childTnLst>
                                    <p:animMotion origin="layout" path="M 0 0 C -0.10139 -0.01596 0.225 -0.29457 0.29687 -0.29388 C 0.36875 -0.29318 0.33038 -0.0118 0.43177 0.00416 C 0.53316 0.02011 0.97674 -0.19838 0.90486 -0.19862 C 0.83299 -0.19885 0.10139 0.01595 0 0 Z " pathEditMode="relative" ptsTypes="aaaaa">
                                      <p:cBhvr>
                                        <p:cTn id="13" dur="1000" fill="hold"/>
                                        <p:tgtEl>
                                          <p:spTgt spid="36869">
                                            <p:txEl>
                                              <p:pRg st="0" end="0"/>
                                            </p:txEl>
                                          </p:spTgt>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6873"/>
                                        </p:tgtEl>
                                        <p:attrNameLst>
                                          <p:attrName>style.visibility</p:attrName>
                                        </p:attrNameLst>
                                      </p:cBhvr>
                                      <p:to>
                                        <p:strVal val="visible"/>
                                      </p:to>
                                    </p:set>
                                    <p:animEffect transition="in" filter="blinds(horizontal)">
                                      <p:cBhvr>
                                        <p:cTn id="18"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P spid="36870" grpId="0"/>
      <p:bldP spid="3687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228600" y="274638"/>
            <a:ext cx="2667000" cy="3916362"/>
          </a:xfrm>
        </p:spPr>
        <p:txBody>
          <a:bodyPr/>
          <a:lstStyle/>
          <a:p>
            <a:r>
              <a:rPr lang="en-US">
                <a:solidFill>
                  <a:schemeClr val="tx1"/>
                </a:solidFill>
              </a:rPr>
              <a:t>DIAL BEFORE YOU DIG! </a:t>
            </a:r>
          </a:p>
        </p:txBody>
      </p:sp>
      <p:sp>
        <p:nvSpPr>
          <p:cNvPr id="39941" name="Rectangle 5"/>
          <p:cNvSpPr>
            <a:spLocks noGrp="1" noChangeArrowheads="1"/>
          </p:cNvSpPr>
          <p:nvPr>
            <p:ph type="body" sz="half" idx="1"/>
          </p:nvPr>
        </p:nvSpPr>
        <p:spPr>
          <a:xfrm>
            <a:off x="228600" y="4114800"/>
            <a:ext cx="8686800" cy="2590800"/>
          </a:xfrm>
        </p:spPr>
        <p:txBody>
          <a:bodyPr/>
          <a:lstStyle/>
          <a:p>
            <a:pPr>
              <a:buFontTx/>
              <a:buNone/>
            </a:pPr>
            <a:r>
              <a:rPr lang="en-US" sz="2600"/>
              <a:t>Remember</a:t>
            </a:r>
            <a:br>
              <a:rPr lang="en-US" sz="2600"/>
            </a:br>
            <a:r>
              <a:rPr lang="en-US" sz="2600"/>
              <a:t>Before you or your family do any major digging in the yard, you should Dial 1100 to make sure there are no underground cables near your property. If you hit a buried power line you could be electrocuted, as well as possibly interrupting the power to your suburb.</a:t>
            </a:r>
          </a:p>
        </p:txBody>
      </p:sp>
      <p:pic>
        <p:nvPicPr>
          <p:cNvPr id="39943" name="Picture 7" descr="electricity_graphic_7"/>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0" y="381000"/>
            <a:ext cx="5486400" cy="4003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9997588"/>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9943"/>
                                        </p:tgtEl>
                                      </p:cBhvr>
                                    </p:animEffect>
                                    <p:animScale>
                                      <p:cBhvr>
                                        <p:cTn id="7" dur="250" autoRev="1" fill="hold"/>
                                        <p:tgtEl>
                                          <p:spTgt spid="39943"/>
                                        </p:tgtEl>
                                      </p:cBhvr>
                                      <p:by x="105000" y="105000"/>
                                    </p:animScale>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9941">
                                            <p:txEl>
                                              <p:pRg st="0" end="0"/>
                                            </p:txEl>
                                          </p:spTgt>
                                        </p:tgtEl>
                                        <p:attrNameLst>
                                          <p:attrName>style.visibility</p:attrName>
                                        </p:attrNameLst>
                                      </p:cBhvr>
                                      <p:to>
                                        <p:strVal val="visible"/>
                                      </p:to>
                                    </p:set>
                                    <p:animEffect transition="in" filter="blinds(horizontal)">
                                      <p:cBhvr>
                                        <p:cTn id="11" dur="2000"/>
                                        <p:tgtEl>
                                          <p:spTgt spid="399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38920" name="Picture 8" descr="electricity_graphic_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2057400"/>
            <a:ext cx="32766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4"/>
          <p:cNvSpPr>
            <a:spLocks noGrp="1" noChangeArrowheads="1"/>
          </p:cNvSpPr>
          <p:nvPr>
            <p:ph type="title"/>
          </p:nvPr>
        </p:nvSpPr>
        <p:spPr/>
        <p:txBody>
          <a:bodyPr>
            <a:normAutofit fontScale="90000"/>
          </a:bodyPr>
          <a:lstStyle/>
          <a:p>
            <a:r>
              <a:rPr lang="en-US" sz="4000"/>
              <a:t>Metal is a conductor of electricity and can be dangerous </a:t>
            </a:r>
          </a:p>
        </p:txBody>
      </p:sp>
      <p:sp>
        <p:nvSpPr>
          <p:cNvPr id="38917" name="Rectangle 5"/>
          <p:cNvSpPr>
            <a:spLocks noGrp="1" noChangeArrowheads="1"/>
          </p:cNvSpPr>
          <p:nvPr>
            <p:ph type="body" sz="half" idx="1"/>
          </p:nvPr>
        </p:nvSpPr>
        <p:spPr>
          <a:xfrm>
            <a:off x="228600" y="1600200"/>
            <a:ext cx="5715000" cy="5029200"/>
          </a:xfrm>
        </p:spPr>
        <p:txBody>
          <a:bodyPr/>
          <a:lstStyle/>
          <a:p>
            <a:pPr>
              <a:lnSpc>
                <a:spcPct val="80000"/>
              </a:lnSpc>
              <a:buFontTx/>
              <a:buNone/>
            </a:pPr>
            <a:r>
              <a:rPr lang="en-US" sz="1800" b="1"/>
              <a:t>Remember</a:t>
            </a:r>
            <a:br>
              <a:rPr lang="en-US" sz="1800" b="1"/>
            </a:br>
            <a:r>
              <a:rPr lang="en-US" sz="1800" b="1"/>
              <a:t>Never put a metal object - like a knife - into a toaster. It is very dangerous!</a:t>
            </a:r>
            <a:br>
              <a:rPr lang="en-US" sz="1800" b="1"/>
            </a:br>
            <a:r>
              <a:rPr lang="en-US" sz="1800" b="1"/>
              <a:t/>
            </a:r>
            <a:br>
              <a:rPr lang="en-US" sz="1800" b="1"/>
            </a:br>
            <a:r>
              <a:rPr lang="en-US" sz="1800" b="1"/>
              <a:t>Never put anything in a power point that's not meant for it. Electricity will travel right up the metal object into your body.</a:t>
            </a:r>
            <a:br>
              <a:rPr lang="en-US" sz="1800" b="1"/>
            </a:br>
            <a:r>
              <a:rPr lang="en-US" sz="1800" b="1"/>
              <a:t/>
            </a:r>
            <a:br>
              <a:rPr lang="en-US" sz="1800" b="1"/>
            </a:br>
            <a:r>
              <a:rPr lang="en-US" sz="1800" b="1"/>
              <a:t>Be careful when climbing a ladder at home. The power lines connected to our house are usually protected, but they can be damaged by rubbing against the gutter or a tree, or through exposure to the sun.</a:t>
            </a:r>
            <a:br>
              <a:rPr lang="en-US" sz="1800" b="1"/>
            </a:br>
            <a:r>
              <a:rPr lang="en-US" sz="1800" b="1"/>
              <a:t/>
            </a:r>
            <a:br>
              <a:rPr lang="en-US" sz="1800" b="1"/>
            </a:br>
            <a:r>
              <a:rPr lang="en-US" sz="1800" b="1"/>
              <a:t>If a person is on a metal ladder and touches the exposed line, the electricity will travel through their body to the earth. We all come into contact with metal objects on a daily basis - turning on a tap, playing with our computers and toys and even using the fridge. Because metal conducts electricity, you have to be very careful when you use metal items. </a:t>
            </a:r>
          </a:p>
        </p:txBody>
      </p:sp>
    </p:spTree>
    <p:extLst>
      <p:ext uri="{BB962C8B-B14F-4D97-AF65-F5344CB8AC3E}">
        <p14:creationId xmlns:p14="http://schemas.microsoft.com/office/powerpoint/2010/main" val="2264182004"/>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grpId="0" nodeType="afterEffect">
                                  <p:stCondLst>
                                    <p:cond delay="0"/>
                                  </p:stCondLst>
                                  <p:iterate type="lt">
                                    <p:tmPct val="10000"/>
                                  </p:iterate>
                                  <p:childTnLst>
                                    <p:set>
                                      <p:cBhvr override="childStyle">
                                        <p:cTn id="6" dur="500" autoRev="1" fill="hold"/>
                                        <p:tgtEl>
                                          <p:spTgt spid="38917">
                                            <p:txEl>
                                              <p:pRg st="0" end="0"/>
                                            </p:txEl>
                                          </p:spTgt>
                                        </p:tgtEl>
                                        <p:attrNameLst>
                                          <p:attrName>style.color</p:attrName>
                                        </p:attrNameLst>
                                      </p:cBhvr>
                                      <p:to>
                                        <p:clrVal>
                                          <a:srgbClr val="FF0000"/>
                                        </p:clrVal>
                                      </p:to>
                                    </p:set>
                                    <p:set>
                                      <p:cBhvr>
                                        <p:cTn id="7" dur="500" autoRev="1" fill="hold"/>
                                        <p:tgtEl>
                                          <p:spTgt spid="38917">
                                            <p:txEl>
                                              <p:pRg st="0" end="0"/>
                                            </p:txEl>
                                          </p:spTgt>
                                        </p:tgtEl>
                                        <p:attrNameLst>
                                          <p:attrName>fillcolor</p:attrName>
                                        </p:attrNameLst>
                                      </p:cBhvr>
                                      <p:to>
                                        <p:clrVal>
                                          <a:srgbClr val="FF0000"/>
                                        </p:clrVal>
                                      </p:to>
                                    </p:set>
                                    <p:set>
                                      <p:cBhvr>
                                        <p:cTn id="8" dur="500" autoRev="1" fill="hold"/>
                                        <p:tgtEl>
                                          <p:spTgt spid="38917">
                                            <p:txEl>
                                              <p:pRg st="0" end="0"/>
                                            </p:txEl>
                                          </p:spTgt>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8920"/>
                                        </p:tgtEl>
                                        <p:attrNameLst>
                                          <p:attrName>style.visibility</p:attrName>
                                        </p:attrNameLst>
                                      </p:cBhvr>
                                      <p:to>
                                        <p:strVal val="visible"/>
                                      </p:to>
                                    </p:set>
                                    <p:animEffect transition="in" filter="blinds(horizontal)">
                                      <p:cBhvr>
                                        <p:cTn id="13"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UNSAFE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219200"/>
            <a:ext cx="4440238"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Rectangle 4"/>
          <p:cNvSpPr>
            <a:spLocks noGrp="1" noChangeArrowheads="1"/>
          </p:cNvSpPr>
          <p:nvPr>
            <p:ph type="title"/>
          </p:nvPr>
        </p:nvSpPr>
        <p:spPr/>
        <p:txBody>
          <a:bodyPr/>
          <a:lstStyle/>
          <a:p>
            <a:r>
              <a:rPr lang="en-US" b="1"/>
              <a:t>Working with electricity</a:t>
            </a:r>
          </a:p>
        </p:txBody>
      </p:sp>
      <p:sp>
        <p:nvSpPr>
          <p:cNvPr id="32773" name="Rectangle 5"/>
          <p:cNvSpPr>
            <a:spLocks noGrp="1" noChangeArrowheads="1"/>
          </p:cNvSpPr>
          <p:nvPr>
            <p:ph type="body" sz="half" idx="2"/>
          </p:nvPr>
        </p:nvSpPr>
        <p:spPr>
          <a:xfrm>
            <a:off x="4495800" y="1371600"/>
            <a:ext cx="4495800" cy="5257800"/>
          </a:xfrm>
        </p:spPr>
        <p:txBody>
          <a:bodyPr/>
          <a:lstStyle/>
          <a:p>
            <a:pPr>
              <a:lnSpc>
                <a:spcPct val="80000"/>
              </a:lnSpc>
              <a:buFontTx/>
              <a:buNone/>
            </a:pPr>
            <a:r>
              <a:rPr lang="en-US" sz="2000"/>
              <a:t>The three major accident risks when working with electricity are electrocution, falling off ladders and fire/explosions. Of these the most common is electrocution. The great majority of electrical accidents occur as a result of contact with alternating current, usually at 50 Hz. </a:t>
            </a:r>
          </a:p>
          <a:p>
            <a:pPr>
              <a:lnSpc>
                <a:spcPct val="80000"/>
              </a:lnSpc>
              <a:buFontTx/>
              <a:buNone/>
            </a:pPr>
            <a:r>
              <a:rPr lang="en-US" sz="2000"/>
              <a:t>"Electric shock" is a result of electric current flowing through the body's nerves, muscles and organs causing disturbances to normal body functions. The heart's rhythm may be disturbed and this can stop the blood flowing to the brain, which can lead to death. Quick action is often required by artificial respiration and cardiac massage to return the heart to its correct rhythm. </a:t>
            </a:r>
          </a:p>
        </p:txBody>
      </p:sp>
    </p:spTree>
    <p:extLst>
      <p:ext uri="{BB962C8B-B14F-4D97-AF65-F5344CB8AC3E}">
        <p14:creationId xmlns:p14="http://schemas.microsoft.com/office/powerpoint/2010/main" val="3578041193"/>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32773">
                                            <p:txEl>
                                              <p:pRg st="0" end="0"/>
                                            </p:txEl>
                                          </p:spTgt>
                                        </p:tgtEl>
                                        <p:attrNameLst>
                                          <p:attrName>r</p:attrName>
                                        </p:attrNameLst>
                                      </p:cBhvr>
                                    </p:animRot>
                                  </p:childTnLst>
                                </p:cTn>
                              </p:par>
                            </p:childTnLst>
                          </p:cTn>
                        </p:par>
                        <p:par>
                          <p:cTn id="7" fill="hold" nodeType="afterGroup">
                            <p:stCondLst>
                              <p:cond delay="2000"/>
                            </p:stCondLst>
                            <p:childTnLst>
                              <p:par>
                                <p:cTn id="8" presetID="8" presetClass="emph" presetSubtype="0" fill="hold" grpId="0" nodeType="afterEffect">
                                  <p:stCondLst>
                                    <p:cond delay="0"/>
                                  </p:stCondLst>
                                  <p:childTnLst>
                                    <p:animRot by="21600000">
                                      <p:cBhvr>
                                        <p:cTn id="9" dur="2000" fill="hold"/>
                                        <p:tgtEl>
                                          <p:spTgt spid="32773">
                                            <p:txEl>
                                              <p:pRg st="1" end="1"/>
                                            </p:txEl>
                                          </p:spTgt>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mph" presetSubtype="0" fill="hold" nodeType="clickEffect">
                                  <p:stCondLst>
                                    <p:cond delay="0"/>
                                  </p:stCondLst>
                                  <p:childTnLst>
                                    <p:animEffect transition="out" filter="fade">
                                      <p:cBhvr>
                                        <p:cTn id="13" dur="2000" tmFilter="0, 0; .2, .5; .8, .5; 1, 0"/>
                                        <p:tgtEl>
                                          <p:spTgt spid="32775"/>
                                        </p:tgtEl>
                                      </p:cBhvr>
                                    </p:animEffect>
                                    <p:animScale>
                                      <p:cBhvr>
                                        <p:cTn id="14" dur="1000" autoRev="1" fill="hold"/>
                                        <p:tgtEl>
                                          <p:spTgt spid="327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2040" name="Rectangle 56"/>
          <p:cNvSpPr>
            <a:spLocks noGrp="1" noChangeArrowheads="1"/>
          </p:cNvSpPr>
          <p:nvPr>
            <p:ph type="title"/>
          </p:nvPr>
        </p:nvSpPr>
        <p:spPr>
          <a:xfrm>
            <a:off x="457200" y="0"/>
            <a:ext cx="8229600" cy="1143000"/>
          </a:xfrm>
        </p:spPr>
        <p:txBody>
          <a:bodyPr/>
          <a:lstStyle/>
          <a:p>
            <a:r>
              <a:rPr lang="en-US" sz="2400"/>
              <a:t>The real measure of an "electric shock" lies in the amount of current (amperes) forced through the body. </a:t>
            </a:r>
          </a:p>
        </p:txBody>
      </p:sp>
      <p:sp>
        <p:nvSpPr>
          <p:cNvPr id="42041" name="Rectangle 57"/>
          <p:cNvSpPr>
            <a:spLocks noGrp="1" noChangeArrowheads="1"/>
          </p:cNvSpPr>
          <p:nvPr>
            <p:ph type="body" sz="half" idx="1"/>
          </p:nvPr>
        </p:nvSpPr>
        <p:spPr>
          <a:xfrm>
            <a:off x="0" y="1066800"/>
            <a:ext cx="4267200" cy="2743200"/>
          </a:xfrm>
        </p:spPr>
        <p:txBody>
          <a:bodyPr/>
          <a:lstStyle/>
          <a:p>
            <a:pPr algn="ctr" fontAlgn="b">
              <a:spcBef>
                <a:spcPct val="0"/>
              </a:spcBef>
              <a:buFontTx/>
              <a:buNone/>
            </a:pPr>
            <a:r>
              <a:rPr lang="en-US" sz="1500" b="1">
                <a:latin typeface="Times New Roman" pitchFamily="18" charset="0"/>
                <a:cs typeface="Times New Roman" pitchFamily="18" charset="0"/>
              </a:rPr>
              <a:t>1 to 3</a:t>
            </a:r>
            <a:r>
              <a:rPr lang="en-US" sz="1500" b="1"/>
              <a:t> </a:t>
            </a:r>
            <a:r>
              <a:rPr lang="en-US" sz="1500" b="1">
                <a:cs typeface="Arial" charset="0"/>
              </a:rPr>
              <a:t>mA</a:t>
            </a:r>
            <a:r>
              <a:rPr lang="en-US" sz="1500" b="1"/>
              <a:t> </a:t>
            </a:r>
            <a:r>
              <a:rPr lang="en-US" sz="1500" b="1">
                <a:latin typeface="Times New Roman" pitchFamily="18" charset="0"/>
                <a:cs typeface="Times New Roman" pitchFamily="18" charset="0"/>
              </a:rPr>
              <a:t>Can be felt</a:t>
            </a:r>
            <a:endParaRPr lang="en-US" sz="1500" b="1"/>
          </a:p>
          <a:p>
            <a:pPr algn="ctr" fontAlgn="b">
              <a:spcBef>
                <a:spcPct val="0"/>
              </a:spcBef>
              <a:buFontTx/>
              <a:buNone/>
            </a:pPr>
            <a:r>
              <a:rPr lang="en-US" sz="1500" b="1">
                <a:latin typeface="Times New Roman" pitchFamily="18" charset="0"/>
                <a:cs typeface="Times New Roman" pitchFamily="18" charset="0"/>
              </a:rPr>
              <a:t>3 to 10 </a:t>
            </a:r>
            <a:r>
              <a:rPr lang="en-US" sz="1500" b="1"/>
              <a:t> </a:t>
            </a:r>
            <a:r>
              <a:rPr lang="en-US" sz="1500" b="1">
                <a:cs typeface="Arial" charset="0"/>
              </a:rPr>
              <a:t>mA</a:t>
            </a:r>
            <a:r>
              <a:rPr lang="en-US" sz="1500" b="1"/>
              <a:t> </a:t>
            </a:r>
            <a:r>
              <a:rPr lang="en-US" sz="1500" b="1">
                <a:latin typeface="Times New Roman" pitchFamily="18" charset="0"/>
                <a:cs typeface="Times New Roman" pitchFamily="18" charset="0"/>
              </a:rPr>
              <a:t>Tingling, heat and pain</a:t>
            </a:r>
            <a:endParaRPr lang="en-US" sz="1500" b="1"/>
          </a:p>
          <a:p>
            <a:pPr algn="ctr" fontAlgn="b">
              <a:spcBef>
                <a:spcPct val="0"/>
              </a:spcBef>
              <a:buFontTx/>
              <a:buNone/>
            </a:pPr>
            <a:r>
              <a:rPr lang="en-US" sz="1500" b="1">
                <a:latin typeface="Times New Roman" pitchFamily="18" charset="0"/>
                <a:cs typeface="Times New Roman" pitchFamily="18" charset="0"/>
              </a:rPr>
              <a:t>10 to 15</a:t>
            </a:r>
            <a:r>
              <a:rPr lang="en-US" sz="1500" b="1"/>
              <a:t> </a:t>
            </a:r>
            <a:r>
              <a:rPr lang="en-US" sz="1500" b="1">
                <a:cs typeface="Arial" charset="0"/>
              </a:rPr>
              <a:t>mA</a:t>
            </a:r>
            <a:r>
              <a:rPr lang="en-US" sz="1500" b="1"/>
              <a:t> </a:t>
            </a:r>
            <a:r>
              <a:rPr lang="en-US" sz="1500" b="1">
                <a:latin typeface="Times New Roman" pitchFamily="18" charset="0"/>
                <a:cs typeface="Times New Roman" pitchFamily="18" charset="0"/>
              </a:rPr>
              <a:t>Muscles contract. Hard or impossible to let go of conductor</a:t>
            </a:r>
            <a:endParaRPr lang="en-US" sz="1500" b="1"/>
          </a:p>
          <a:p>
            <a:pPr algn="ctr" fontAlgn="b">
              <a:spcBef>
                <a:spcPct val="0"/>
              </a:spcBef>
              <a:buFontTx/>
              <a:buNone/>
            </a:pPr>
            <a:r>
              <a:rPr lang="en-US" sz="1500" b="1">
                <a:latin typeface="Times New Roman" pitchFamily="18" charset="0"/>
                <a:cs typeface="Times New Roman" pitchFamily="18" charset="0"/>
              </a:rPr>
              <a:t>25 to 30 </a:t>
            </a:r>
            <a:r>
              <a:rPr lang="en-US" sz="1500" b="1"/>
              <a:t> </a:t>
            </a:r>
            <a:r>
              <a:rPr lang="en-US" sz="1500" b="1">
                <a:cs typeface="Arial" charset="0"/>
              </a:rPr>
              <a:t>mA</a:t>
            </a:r>
            <a:r>
              <a:rPr lang="en-US" sz="1500" b="1"/>
              <a:t> </a:t>
            </a:r>
            <a:r>
              <a:rPr lang="en-US" sz="1500" b="1">
                <a:latin typeface="Times New Roman" pitchFamily="18" charset="0"/>
                <a:cs typeface="Times New Roman" pitchFamily="18" charset="0"/>
              </a:rPr>
              <a:t>Chest muscles contract, unable to breathe</a:t>
            </a:r>
            <a:endParaRPr lang="en-US" sz="1500" b="1"/>
          </a:p>
          <a:p>
            <a:pPr algn="ctr" fontAlgn="b">
              <a:spcBef>
                <a:spcPct val="0"/>
              </a:spcBef>
              <a:buFontTx/>
              <a:buNone/>
            </a:pPr>
            <a:r>
              <a:rPr lang="en-US" sz="1500" b="1">
                <a:latin typeface="Times New Roman" pitchFamily="18" charset="0"/>
                <a:cs typeface="Times New Roman" pitchFamily="18" charset="0"/>
              </a:rPr>
              <a:t>50 to 250</a:t>
            </a:r>
            <a:r>
              <a:rPr lang="en-US" sz="1500" b="1"/>
              <a:t> </a:t>
            </a:r>
            <a:r>
              <a:rPr lang="en-US" sz="1500" b="1">
                <a:cs typeface="Arial" charset="0"/>
              </a:rPr>
              <a:t>mA</a:t>
            </a:r>
            <a:r>
              <a:rPr lang="en-US" sz="1500" b="1"/>
              <a:t> </a:t>
            </a:r>
            <a:r>
              <a:rPr lang="en-US" sz="1500" b="1">
                <a:latin typeface="Times New Roman" pitchFamily="18" charset="0"/>
                <a:cs typeface="Times New Roman" pitchFamily="18" charset="0"/>
              </a:rPr>
              <a:t>Ventricular fibrillation (an uncoordinated twitching of the walls of the heart's ventricles)</a:t>
            </a:r>
            <a:endParaRPr lang="en-US" sz="1500" b="1"/>
          </a:p>
          <a:p>
            <a:pPr algn="ctr" fontAlgn="b">
              <a:spcBef>
                <a:spcPct val="0"/>
              </a:spcBef>
              <a:buFontTx/>
              <a:buNone/>
            </a:pPr>
            <a:r>
              <a:rPr lang="en-US" sz="1500" b="1">
                <a:latin typeface="Times New Roman" pitchFamily="18" charset="0"/>
                <a:cs typeface="Times New Roman" pitchFamily="18" charset="0"/>
              </a:rPr>
              <a:t>5 A and above</a:t>
            </a:r>
            <a:r>
              <a:rPr lang="en-US" sz="1500" b="1"/>
              <a:t> </a:t>
            </a:r>
            <a:r>
              <a:rPr lang="en-US" sz="1500" b="1">
                <a:cs typeface="Arial" charset="0"/>
              </a:rPr>
              <a:t>mA</a:t>
            </a:r>
            <a:r>
              <a:rPr lang="en-US" sz="1500" b="1"/>
              <a:t> </a:t>
            </a:r>
            <a:r>
              <a:rPr lang="en-US" sz="1500" b="1">
                <a:latin typeface="Times New Roman" pitchFamily="18" charset="0"/>
                <a:cs typeface="Times New Roman" pitchFamily="18" charset="0"/>
              </a:rPr>
              <a:t>Heart muscles clamp, pumping action ceases entirely. Tissue burns</a:t>
            </a:r>
            <a:endParaRPr lang="en-US" sz="1500" b="1"/>
          </a:p>
        </p:txBody>
      </p:sp>
      <p:sp>
        <p:nvSpPr>
          <p:cNvPr id="42043" name="Rectangle 59"/>
          <p:cNvSpPr>
            <a:spLocks noChangeArrowheads="1"/>
          </p:cNvSpPr>
          <p:nvPr/>
        </p:nvSpPr>
        <p:spPr bwMode="auto">
          <a:xfrm>
            <a:off x="152400" y="3848100"/>
            <a:ext cx="8686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a:t>Current magnitude depends on applied voltage and the electrical resistance of the current path. The electrical resistance of the human body can vary from person to person and in the same person vary at different times and under different conditions. This resistance can be as high as 10,000 or as low as 100-200 ohms depending largely on whether the skin is dry or wet. Even at the highest value of resistance, contact with a 240-V supply will result in a current which could be lethal. </a:t>
            </a:r>
          </a:p>
          <a:p>
            <a:pPr algn="ctr"/>
            <a:r>
              <a:rPr lang="en-US" sz="1600"/>
              <a:t>Accidents with direct current are not as high as would be expected from the number of direct current applications. This is partly due to the fact that with direct current it is easier to let go of a conductor than with alternating current. The main differences between the effects of a.c. and d.c. on the human body is that to produce the same excitatory effects the magnitude of direct current flow of constant strength is 2-4 times greater that that of alternating current. </a:t>
            </a:r>
          </a:p>
        </p:txBody>
      </p:sp>
      <p:pic>
        <p:nvPicPr>
          <p:cNvPr id="42044" name="Picture 60" descr="ewr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90600"/>
            <a:ext cx="4724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76633"/>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2041">
                                            <p:txEl>
                                              <p:pRg st="0" end="0"/>
                                            </p:txEl>
                                          </p:spTgt>
                                        </p:tgtEl>
                                        <p:attrNameLst>
                                          <p:attrName>style.visibility</p:attrName>
                                        </p:attrNameLst>
                                      </p:cBhvr>
                                      <p:to>
                                        <p:strVal val="visible"/>
                                      </p:to>
                                    </p:set>
                                    <p:animEffect transition="in" filter="box(in)">
                                      <p:cBhvr>
                                        <p:cTn id="7" dur="500"/>
                                        <p:tgtEl>
                                          <p:spTgt spid="42041">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2041">
                                            <p:txEl>
                                              <p:pRg st="1" end="1"/>
                                            </p:txEl>
                                          </p:spTgt>
                                        </p:tgtEl>
                                        <p:attrNameLst>
                                          <p:attrName>style.visibility</p:attrName>
                                        </p:attrNameLst>
                                      </p:cBhvr>
                                      <p:to>
                                        <p:strVal val="visible"/>
                                      </p:to>
                                    </p:set>
                                    <p:animEffect transition="in" filter="box(in)">
                                      <p:cBhvr>
                                        <p:cTn id="11" dur="500"/>
                                        <p:tgtEl>
                                          <p:spTgt spid="42041">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2041">
                                            <p:txEl>
                                              <p:pRg st="2" end="2"/>
                                            </p:txEl>
                                          </p:spTgt>
                                        </p:tgtEl>
                                        <p:attrNameLst>
                                          <p:attrName>style.visibility</p:attrName>
                                        </p:attrNameLst>
                                      </p:cBhvr>
                                      <p:to>
                                        <p:strVal val="visible"/>
                                      </p:to>
                                    </p:set>
                                    <p:animEffect transition="in" filter="box(in)">
                                      <p:cBhvr>
                                        <p:cTn id="15" dur="500"/>
                                        <p:tgtEl>
                                          <p:spTgt spid="42041">
                                            <p:txEl>
                                              <p:pRg st="2" end="2"/>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2041">
                                            <p:txEl>
                                              <p:pRg st="3" end="3"/>
                                            </p:txEl>
                                          </p:spTgt>
                                        </p:tgtEl>
                                        <p:attrNameLst>
                                          <p:attrName>style.visibility</p:attrName>
                                        </p:attrNameLst>
                                      </p:cBhvr>
                                      <p:to>
                                        <p:strVal val="visible"/>
                                      </p:to>
                                    </p:set>
                                    <p:animEffect transition="in" filter="box(in)">
                                      <p:cBhvr>
                                        <p:cTn id="19" dur="500"/>
                                        <p:tgtEl>
                                          <p:spTgt spid="42041">
                                            <p:txEl>
                                              <p:pRg st="3" end="3"/>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42041">
                                            <p:txEl>
                                              <p:pRg st="4" end="4"/>
                                            </p:txEl>
                                          </p:spTgt>
                                        </p:tgtEl>
                                        <p:attrNameLst>
                                          <p:attrName>style.visibility</p:attrName>
                                        </p:attrNameLst>
                                      </p:cBhvr>
                                      <p:to>
                                        <p:strVal val="visible"/>
                                      </p:to>
                                    </p:set>
                                    <p:animEffect transition="in" filter="box(in)">
                                      <p:cBhvr>
                                        <p:cTn id="23" dur="500"/>
                                        <p:tgtEl>
                                          <p:spTgt spid="42041">
                                            <p:txEl>
                                              <p:pRg st="4" end="4"/>
                                            </p:txEl>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42041">
                                            <p:txEl>
                                              <p:pRg st="5" end="5"/>
                                            </p:txEl>
                                          </p:spTgt>
                                        </p:tgtEl>
                                        <p:attrNameLst>
                                          <p:attrName>style.visibility</p:attrName>
                                        </p:attrNameLst>
                                      </p:cBhvr>
                                      <p:to>
                                        <p:strVal val="visible"/>
                                      </p:to>
                                    </p:set>
                                    <p:animEffect transition="in" filter="box(in)">
                                      <p:cBhvr>
                                        <p:cTn id="27" dur="500"/>
                                        <p:tgtEl>
                                          <p:spTgt spid="42041">
                                            <p:txEl>
                                              <p:pRg st="5" end="5"/>
                                            </p:txEl>
                                          </p:spTgt>
                                        </p:tgtEl>
                                      </p:cBhvr>
                                    </p:animEffect>
                                  </p:childTnLst>
                                </p:cTn>
                              </p:par>
                            </p:childTnLst>
                          </p:cTn>
                        </p:par>
                        <p:par>
                          <p:cTn id="28" fill="hold" nodeType="afterGroup">
                            <p:stCondLst>
                              <p:cond delay="3000"/>
                            </p:stCondLst>
                            <p:childTnLst>
                              <p:par>
                                <p:cTn id="29" presetID="20" presetClass="emph" presetSubtype="0" fill="hold" grpId="0" nodeType="afterEffect">
                                  <p:stCondLst>
                                    <p:cond delay="0"/>
                                  </p:stCondLst>
                                  <p:iterate type="lt">
                                    <p:tmPct val="10000"/>
                                  </p:iterate>
                                  <p:childTnLst>
                                    <p:set>
                                      <p:cBhvr override="childStyle">
                                        <p:cTn id="30" dur="500" autoRev="1" fill="hold"/>
                                        <p:tgtEl>
                                          <p:spTgt spid="42043"/>
                                        </p:tgtEl>
                                        <p:attrNameLst>
                                          <p:attrName>style.color</p:attrName>
                                        </p:attrNameLst>
                                      </p:cBhvr>
                                      <p:to>
                                        <p:clrVal>
                                          <a:schemeClr val="accent2"/>
                                        </p:clrVal>
                                      </p:to>
                                    </p:set>
                                    <p:set>
                                      <p:cBhvr>
                                        <p:cTn id="31" dur="500" autoRev="1" fill="hold"/>
                                        <p:tgtEl>
                                          <p:spTgt spid="42043"/>
                                        </p:tgtEl>
                                        <p:attrNameLst>
                                          <p:attrName>fillcolor</p:attrName>
                                        </p:attrNameLst>
                                      </p:cBhvr>
                                      <p:to>
                                        <p:clrVal>
                                          <a:schemeClr val="accent2"/>
                                        </p:clrVal>
                                      </p:to>
                                    </p:set>
                                    <p:set>
                                      <p:cBhvr>
                                        <p:cTn id="32" dur="500" autoRev="1" fill="hold"/>
                                        <p:tgtEl>
                                          <p:spTgt spid="42043"/>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2044"/>
                                        </p:tgtEl>
                                        <p:attrNameLst>
                                          <p:attrName>style.visibility</p:attrName>
                                        </p:attrNameLst>
                                      </p:cBhvr>
                                      <p:to>
                                        <p:strVal val="visible"/>
                                      </p:to>
                                    </p:set>
                                    <p:animEffect transition="in" filter="blinds(horizontal)">
                                      <p:cBhvr>
                                        <p:cTn id="37" dur="500"/>
                                        <p:tgtEl>
                                          <p:spTgt spid="42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41" grpId="0" build="p"/>
      <p:bldP spid="420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p:txBody>
          <a:bodyPr>
            <a:normAutofit fontScale="90000"/>
          </a:bodyPr>
          <a:lstStyle/>
          <a:p>
            <a:r>
              <a:rPr lang="en-US" sz="4000">
                <a:solidFill>
                  <a:srgbClr val="FFFF66"/>
                </a:solidFill>
              </a:rPr>
              <a:t>Typical electrical hazards on work sites include:</a:t>
            </a:r>
          </a:p>
        </p:txBody>
      </p:sp>
      <p:sp>
        <p:nvSpPr>
          <p:cNvPr id="44035" name="Rectangle 3"/>
          <p:cNvSpPr>
            <a:spLocks noGrp="1" noChangeArrowheads="1"/>
          </p:cNvSpPr>
          <p:nvPr>
            <p:ph type="body" idx="1"/>
          </p:nvPr>
        </p:nvSpPr>
        <p:spPr>
          <a:xfrm>
            <a:off x="228600" y="1600200"/>
            <a:ext cx="8686800" cy="4953000"/>
          </a:xfrm>
        </p:spPr>
        <p:txBody>
          <a:bodyPr/>
          <a:lstStyle/>
          <a:p>
            <a:pPr lvl="1">
              <a:lnSpc>
                <a:spcPct val="80000"/>
              </a:lnSpc>
            </a:pPr>
            <a:r>
              <a:rPr lang="en-US" sz="1800" b="1">
                <a:solidFill>
                  <a:srgbClr val="FF0000"/>
                </a:solidFill>
              </a:rPr>
              <a:t>voltages between phases </a:t>
            </a:r>
          </a:p>
          <a:p>
            <a:pPr lvl="1">
              <a:lnSpc>
                <a:spcPct val="80000"/>
              </a:lnSpc>
            </a:pPr>
            <a:r>
              <a:rPr lang="en-US" sz="1800" b="1">
                <a:solidFill>
                  <a:srgbClr val="FF0000"/>
                </a:solidFill>
              </a:rPr>
              <a:t>voltages between phases and neutral </a:t>
            </a:r>
          </a:p>
          <a:p>
            <a:pPr lvl="1">
              <a:lnSpc>
                <a:spcPct val="80000"/>
              </a:lnSpc>
            </a:pPr>
            <a:r>
              <a:rPr lang="en-US" sz="1800" b="1">
                <a:solidFill>
                  <a:srgbClr val="FF0000"/>
                </a:solidFill>
              </a:rPr>
              <a:t>voltage between phases and earth </a:t>
            </a:r>
          </a:p>
          <a:p>
            <a:pPr lvl="1">
              <a:lnSpc>
                <a:spcPct val="80000"/>
              </a:lnSpc>
            </a:pPr>
            <a:r>
              <a:rPr lang="en-US" sz="1800" b="1">
                <a:solidFill>
                  <a:srgbClr val="FF0000"/>
                </a:solidFill>
              </a:rPr>
              <a:t>voltages between live conductors and surrounding metal framework </a:t>
            </a:r>
          </a:p>
          <a:p>
            <a:pPr lvl="1">
              <a:lnSpc>
                <a:spcPct val="80000"/>
              </a:lnSpc>
            </a:pPr>
            <a:r>
              <a:rPr lang="en-US" sz="1800" b="1">
                <a:solidFill>
                  <a:srgbClr val="FF0000"/>
                </a:solidFill>
              </a:rPr>
              <a:t>voltages across un-discharged capacitors </a:t>
            </a:r>
          </a:p>
          <a:p>
            <a:pPr lvl="1">
              <a:lnSpc>
                <a:spcPct val="80000"/>
              </a:lnSpc>
            </a:pPr>
            <a:r>
              <a:rPr lang="en-US" sz="1800" b="1">
                <a:solidFill>
                  <a:srgbClr val="FF0000"/>
                </a:solidFill>
              </a:rPr>
              <a:t>voltages on disconnected conductors, particularly neutrals (induced voltages) </a:t>
            </a:r>
          </a:p>
          <a:p>
            <a:pPr lvl="1">
              <a:lnSpc>
                <a:spcPct val="80000"/>
              </a:lnSpc>
            </a:pPr>
            <a:r>
              <a:rPr lang="en-US" sz="1800" b="1">
                <a:solidFill>
                  <a:srgbClr val="FF0000"/>
                </a:solidFill>
              </a:rPr>
              <a:t>faulty fittings and equipment </a:t>
            </a:r>
          </a:p>
          <a:p>
            <a:pPr lvl="1">
              <a:lnSpc>
                <a:spcPct val="80000"/>
              </a:lnSpc>
            </a:pPr>
            <a:r>
              <a:rPr lang="en-US" sz="1800" b="1">
                <a:solidFill>
                  <a:srgbClr val="FF0000"/>
                </a:solidFill>
              </a:rPr>
              <a:t>long extension cords </a:t>
            </a:r>
          </a:p>
          <a:p>
            <a:pPr lvl="1">
              <a:lnSpc>
                <a:spcPct val="80000"/>
              </a:lnSpc>
            </a:pPr>
            <a:r>
              <a:rPr lang="en-US" sz="1800" b="1">
                <a:solidFill>
                  <a:srgbClr val="FF0000"/>
                </a:solidFill>
              </a:rPr>
              <a:t>linking a number of short cords to make one long one </a:t>
            </a:r>
          </a:p>
          <a:p>
            <a:pPr lvl="1">
              <a:lnSpc>
                <a:spcPct val="80000"/>
              </a:lnSpc>
            </a:pPr>
            <a:r>
              <a:rPr lang="en-US" sz="1800" b="1">
                <a:solidFill>
                  <a:srgbClr val="FF0000"/>
                </a:solidFill>
              </a:rPr>
              <a:t>relying on motor starters and single pole switches for isolation </a:t>
            </a:r>
          </a:p>
          <a:p>
            <a:pPr lvl="1">
              <a:lnSpc>
                <a:spcPct val="80000"/>
              </a:lnSpc>
            </a:pPr>
            <a:r>
              <a:rPr lang="en-US" sz="1800" b="1">
                <a:solidFill>
                  <a:srgbClr val="FF0000"/>
                </a:solidFill>
              </a:rPr>
              <a:t>using metal ladders </a:t>
            </a:r>
          </a:p>
          <a:p>
            <a:pPr lvl="1">
              <a:lnSpc>
                <a:spcPct val="80000"/>
              </a:lnSpc>
            </a:pPr>
            <a:r>
              <a:rPr lang="en-US" sz="1800" b="1">
                <a:solidFill>
                  <a:srgbClr val="FF0000"/>
                </a:solidFill>
              </a:rPr>
              <a:t>power cords tied in knots </a:t>
            </a:r>
          </a:p>
          <a:p>
            <a:pPr lvl="1">
              <a:lnSpc>
                <a:spcPct val="80000"/>
              </a:lnSpc>
            </a:pPr>
            <a:r>
              <a:rPr lang="en-US" sz="1800" b="1">
                <a:solidFill>
                  <a:srgbClr val="FF0000"/>
                </a:solidFill>
              </a:rPr>
              <a:t>using tools without insulated handles - plastic can become charged </a:t>
            </a:r>
          </a:p>
          <a:p>
            <a:pPr lvl="1">
              <a:lnSpc>
                <a:spcPct val="80000"/>
              </a:lnSpc>
            </a:pPr>
            <a:r>
              <a:rPr lang="en-US" sz="1800" b="1">
                <a:solidFill>
                  <a:srgbClr val="FF0000"/>
                </a:solidFill>
              </a:rPr>
              <a:t>working near overhead lines - electricity can flash to objects within 10-15m of lines </a:t>
            </a:r>
          </a:p>
          <a:p>
            <a:pPr lvl="1">
              <a:lnSpc>
                <a:spcPct val="80000"/>
              </a:lnSpc>
            </a:pPr>
            <a:r>
              <a:rPr lang="en-US" sz="1800" b="1">
                <a:solidFill>
                  <a:srgbClr val="FF0000"/>
                </a:solidFill>
              </a:rPr>
              <a:t>working on live equipment </a:t>
            </a:r>
          </a:p>
          <a:p>
            <a:pPr>
              <a:lnSpc>
                <a:spcPct val="80000"/>
              </a:lnSpc>
            </a:pPr>
            <a:endParaRPr lang="en-US" sz="2000" b="1">
              <a:solidFill>
                <a:srgbClr val="FF0000"/>
              </a:solidFill>
            </a:endParaRPr>
          </a:p>
        </p:txBody>
      </p:sp>
    </p:spTree>
    <p:extLst>
      <p:ext uri="{BB962C8B-B14F-4D97-AF65-F5344CB8AC3E}">
        <p14:creationId xmlns:p14="http://schemas.microsoft.com/office/powerpoint/2010/main" val="1261667649"/>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1" dur="500"/>
                                        <p:tgtEl>
                                          <p:spTgt spid="44035">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5" dur="500"/>
                                        <p:tgtEl>
                                          <p:spTgt spid="44035">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19" dur="500"/>
                                        <p:tgtEl>
                                          <p:spTgt spid="44035">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23" dur="500"/>
                                        <p:tgtEl>
                                          <p:spTgt spid="44035">
                                            <p:txEl>
                                              <p:pRg st="4" end="4"/>
                                            </p:txEl>
                                          </p:spTgt>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27" dur="500"/>
                                        <p:tgtEl>
                                          <p:spTgt spid="44035">
                                            <p:txEl>
                                              <p:pRg st="5" end="5"/>
                                            </p:txEl>
                                          </p:spTgt>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animEffect transition="in" filter="blinds(horizontal)">
                                      <p:cBhvr>
                                        <p:cTn id="31" dur="500"/>
                                        <p:tgtEl>
                                          <p:spTgt spid="44035">
                                            <p:txEl>
                                              <p:pRg st="6" end="6"/>
                                            </p:txEl>
                                          </p:spTgt>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44035">
                                            <p:txEl>
                                              <p:pRg st="7" end="7"/>
                                            </p:txEl>
                                          </p:spTgt>
                                        </p:tgtEl>
                                        <p:attrNameLst>
                                          <p:attrName>style.visibility</p:attrName>
                                        </p:attrNameLst>
                                      </p:cBhvr>
                                      <p:to>
                                        <p:strVal val="visible"/>
                                      </p:to>
                                    </p:set>
                                    <p:animEffect transition="in" filter="blinds(horizontal)">
                                      <p:cBhvr>
                                        <p:cTn id="35" dur="500"/>
                                        <p:tgtEl>
                                          <p:spTgt spid="44035">
                                            <p:txEl>
                                              <p:pRg st="7" end="7"/>
                                            </p:txEl>
                                          </p:spTgt>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44035">
                                            <p:txEl>
                                              <p:pRg st="8" end="8"/>
                                            </p:txEl>
                                          </p:spTgt>
                                        </p:tgtEl>
                                        <p:attrNameLst>
                                          <p:attrName>style.visibility</p:attrName>
                                        </p:attrNameLst>
                                      </p:cBhvr>
                                      <p:to>
                                        <p:strVal val="visible"/>
                                      </p:to>
                                    </p:set>
                                    <p:animEffect transition="in" filter="blinds(horizontal)">
                                      <p:cBhvr>
                                        <p:cTn id="39" dur="500"/>
                                        <p:tgtEl>
                                          <p:spTgt spid="44035">
                                            <p:txEl>
                                              <p:pRg st="8" end="8"/>
                                            </p:txEl>
                                          </p:spTgt>
                                        </p:tgtEl>
                                      </p:cBhvr>
                                    </p:animEffect>
                                  </p:childTnLst>
                                </p:cTn>
                              </p:par>
                            </p:childTnLst>
                          </p:cTn>
                        </p:par>
                        <p:par>
                          <p:cTn id="40" fill="hold" nodeType="afterGroup">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44035">
                                            <p:txEl>
                                              <p:pRg st="9" end="9"/>
                                            </p:txEl>
                                          </p:spTgt>
                                        </p:tgtEl>
                                        <p:attrNameLst>
                                          <p:attrName>style.visibility</p:attrName>
                                        </p:attrNameLst>
                                      </p:cBhvr>
                                      <p:to>
                                        <p:strVal val="visible"/>
                                      </p:to>
                                    </p:set>
                                    <p:animEffect transition="in" filter="blinds(horizontal)">
                                      <p:cBhvr>
                                        <p:cTn id="43" dur="500"/>
                                        <p:tgtEl>
                                          <p:spTgt spid="44035">
                                            <p:txEl>
                                              <p:pRg st="9" end="9"/>
                                            </p:txEl>
                                          </p:spTgt>
                                        </p:tgtEl>
                                      </p:cBhvr>
                                    </p:animEffect>
                                  </p:childTnLst>
                                </p:cTn>
                              </p:par>
                            </p:childTnLst>
                          </p:cTn>
                        </p:par>
                        <p:par>
                          <p:cTn id="44" fill="hold" nodeType="afterGroup">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44035">
                                            <p:txEl>
                                              <p:pRg st="10" end="10"/>
                                            </p:txEl>
                                          </p:spTgt>
                                        </p:tgtEl>
                                        <p:attrNameLst>
                                          <p:attrName>style.visibility</p:attrName>
                                        </p:attrNameLst>
                                      </p:cBhvr>
                                      <p:to>
                                        <p:strVal val="visible"/>
                                      </p:to>
                                    </p:set>
                                    <p:animEffect transition="in" filter="blinds(horizontal)">
                                      <p:cBhvr>
                                        <p:cTn id="47" dur="500"/>
                                        <p:tgtEl>
                                          <p:spTgt spid="44035">
                                            <p:txEl>
                                              <p:pRg st="10" end="10"/>
                                            </p:txEl>
                                          </p:spTgt>
                                        </p:tgtEl>
                                      </p:cBhvr>
                                    </p:animEffect>
                                  </p:childTnLst>
                                </p:cTn>
                              </p:par>
                            </p:childTnLst>
                          </p:cTn>
                        </p:par>
                        <p:par>
                          <p:cTn id="48" fill="hold" nodeType="afterGroup">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44035">
                                            <p:txEl>
                                              <p:pRg st="11" end="11"/>
                                            </p:txEl>
                                          </p:spTgt>
                                        </p:tgtEl>
                                        <p:attrNameLst>
                                          <p:attrName>style.visibility</p:attrName>
                                        </p:attrNameLst>
                                      </p:cBhvr>
                                      <p:to>
                                        <p:strVal val="visible"/>
                                      </p:to>
                                    </p:set>
                                    <p:animEffect transition="in" filter="blinds(horizontal)">
                                      <p:cBhvr>
                                        <p:cTn id="51" dur="500"/>
                                        <p:tgtEl>
                                          <p:spTgt spid="44035">
                                            <p:txEl>
                                              <p:pRg st="11" end="11"/>
                                            </p:txEl>
                                          </p:spTgt>
                                        </p:tgtEl>
                                      </p:cBhvr>
                                    </p:animEffect>
                                  </p:childTnLst>
                                </p:cTn>
                              </p:par>
                            </p:childTnLst>
                          </p:cTn>
                        </p:par>
                        <p:par>
                          <p:cTn id="52" fill="hold" nodeType="afterGroup">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44035">
                                            <p:txEl>
                                              <p:pRg st="12" end="12"/>
                                            </p:txEl>
                                          </p:spTgt>
                                        </p:tgtEl>
                                        <p:attrNameLst>
                                          <p:attrName>style.visibility</p:attrName>
                                        </p:attrNameLst>
                                      </p:cBhvr>
                                      <p:to>
                                        <p:strVal val="visible"/>
                                      </p:to>
                                    </p:set>
                                    <p:animEffect transition="in" filter="blinds(horizontal)">
                                      <p:cBhvr>
                                        <p:cTn id="55" dur="500"/>
                                        <p:tgtEl>
                                          <p:spTgt spid="44035">
                                            <p:txEl>
                                              <p:pRg st="12" end="12"/>
                                            </p:txEl>
                                          </p:spTgt>
                                        </p:tgtEl>
                                      </p:cBhvr>
                                    </p:animEffect>
                                  </p:childTnLst>
                                </p:cTn>
                              </p:par>
                            </p:childTnLst>
                          </p:cTn>
                        </p:par>
                        <p:par>
                          <p:cTn id="56" fill="hold" nodeType="afterGroup">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44035">
                                            <p:txEl>
                                              <p:pRg st="13" end="13"/>
                                            </p:txEl>
                                          </p:spTgt>
                                        </p:tgtEl>
                                        <p:attrNameLst>
                                          <p:attrName>style.visibility</p:attrName>
                                        </p:attrNameLst>
                                      </p:cBhvr>
                                      <p:to>
                                        <p:strVal val="visible"/>
                                      </p:to>
                                    </p:set>
                                    <p:animEffect transition="in" filter="blinds(horizontal)">
                                      <p:cBhvr>
                                        <p:cTn id="59" dur="500"/>
                                        <p:tgtEl>
                                          <p:spTgt spid="44035">
                                            <p:txEl>
                                              <p:pRg st="13" end="13"/>
                                            </p:txEl>
                                          </p:spTgt>
                                        </p:tgtEl>
                                      </p:cBhvr>
                                    </p:animEffect>
                                  </p:childTnLst>
                                </p:cTn>
                              </p:par>
                            </p:childTnLst>
                          </p:cTn>
                        </p:par>
                        <p:par>
                          <p:cTn id="60" fill="hold" nodeType="afterGroup">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44035">
                                            <p:txEl>
                                              <p:pRg st="14" end="14"/>
                                            </p:txEl>
                                          </p:spTgt>
                                        </p:tgtEl>
                                        <p:attrNameLst>
                                          <p:attrName>style.visibility</p:attrName>
                                        </p:attrNameLst>
                                      </p:cBhvr>
                                      <p:to>
                                        <p:strVal val="visible"/>
                                      </p:to>
                                    </p:set>
                                    <p:animEffect transition="in" filter="blinds(horizontal)">
                                      <p:cBhvr>
                                        <p:cTn id="63" dur="500"/>
                                        <p:tgtEl>
                                          <p:spTgt spid="4403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p:txBody>
          <a:bodyPr>
            <a:normAutofit fontScale="90000"/>
          </a:bodyPr>
          <a:lstStyle/>
          <a:p>
            <a:r>
              <a:rPr lang="en-US" sz="4000" b="1">
                <a:solidFill>
                  <a:schemeClr val="bg1"/>
                </a:solidFill>
              </a:rPr>
              <a:t>The most common feature of electrical accidents</a:t>
            </a:r>
          </a:p>
        </p:txBody>
      </p:sp>
      <p:sp>
        <p:nvSpPr>
          <p:cNvPr id="45059" name="Rectangle 3"/>
          <p:cNvSpPr>
            <a:spLocks noGrp="1" noChangeArrowheads="1"/>
          </p:cNvSpPr>
          <p:nvPr>
            <p:ph type="body" idx="1"/>
          </p:nvPr>
        </p:nvSpPr>
        <p:spPr/>
        <p:txBody>
          <a:bodyPr/>
          <a:lstStyle/>
          <a:p>
            <a:pPr>
              <a:buFontTx/>
              <a:buNone/>
            </a:pPr>
            <a:r>
              <a:rPr lang="en-US" sz="2800"/>
              <a:t>Is the presence of live parts or live conductors in the work area. To eliminate the hazard of shock or burns: </a:t>
            </a:r>
          </a:p>
          <a:p>
            <a:pPr lvl="1"/>
            <a:r>
              <a:rPr lang="en-US" sz="2400"/>
              <a:t>switch off the supply </a:t>
            </a:r>
          </a:p>
          <a:p>
            <a:pPr lvl="1"/>
            <a:r>
              <a:rPr lang="en-US" sz="2400"/>
              <a:t>isolate and tag the supply </a:t>
            </a:r>
          </a:p>
          <a:p>
            <a:pPr lvl="1"/>
            <a:r>
              <a:rPr lang="en-US" sz="2400"/>
              <a:t>prove the supply is dead by testing it with an approved testing instrument </a:t>
            </a:r>
          </a:p>
          <a:p>
            <a:pPr>
              <a:buFontTx/>
              <a:buNone/>
            </a:pPr>
            <a:r>
              <a:rPr lang="en-US" sz="2800"/>
              <a:t>Wherever practicable disconnect or isolate and tag the power before working on equipment.</a:t>
            </a:r>
            <a:br>
              <a:rPr lang="en-US" sz="2800"/>
            </a:br>
            <a:r>
              <a:rPr lang="en-US" sz="2800"/>
              <a:t>Stay alive by working dead!</a:t>
            </a:r>
          </a:p>
        </p:txBody>
      </p:sp>
    </p:spTree>
    <p:extLst>
      <p:ext uri="{BB962C8B-B14F-4D97-AF65-F5344CB8AC3E}">
        <p14:creationId xmlns:p14="http://schemas.microsoft.com/office/powerpoint/2010/main" val="1236858368"/>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to="" calcmode="lin" valueType="num">
                                      <p:cBhvr>
                                        <p:cTn id="7" dur="1" fill="hold"/>
                                        <p:tgtEl>
                                          <p:spTgt spid="45059">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to="" calcmode="lin" valueType="num">
                                      <p:cBhvr>
                                        <p:cTn id="11" dur="1" fill="hold"/>
                                        <p:tgtEl>
                                          <p:spTgt spid="45059">
                                            <p:txEl>
                                              <p:pRg st="1" end="1"/>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to="" calcmode="lin" valueType="num">
                                      <p:cBhvr>
                                        <p:cTn id="15" dur="1" fill="hold"/>
                                        <p:tgtEl>
                                          <p:spTgt spid="45059">
                                            <p:txEl>
                                              <p:pRg st="2" end="2"/>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 to="" calcmode="lin" valueType="num">
                                      <p:cBhvr>
                                        <p:cTn id="19" dur="1" fill="hold"/>
                                        <p:tgtEl>
                                          <p:spTgt spid="45059">
                                            <p:txEl>
                                              <p:pRg st="3" end="3"/>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 to="" calcmode="lin" valueType="num">
                                      <p:cBhvr>
                                        <p:cTn id="23" dur="1" fill="hold"/>
                                        <p:tgtEl>
                                          <p:spTgt spid="45059">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45058"/>
                                        </p:tgtEl>
                                        <p:attrNameLst>
                                          <p:attrName>style.visibility</p:attrName>
                                        </p:attrNameLst>
                                      </p:cBhvr>
                                      <p:to>
                                        <p:strVal val="visible"/>
                                      </p:to>
                                    </p:set>
                                    <p:anim to="" calcmode="lin" valueType="num">
                                      <p:cBhvr>
                                        <p:cTn id="26" dur="1" fill="hold"/>
                                        <p:tgtEl>
                                          <p:spTgt spid="450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4188"/>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p:nvPr>
        </p:nvSpPr>
        <p:spPr/>
        <p:txBody>
          <a:bodyPr>
            <a:normAutofit fontScale="90000"/>
          </a:bodyPr>
          <a:lstStyle/>
          <a:p>
            <a:r>
              <a:rPr lang="en-US" sz="4000" b="1">
                <a:solidFill>
                  <a:srgbClr val="FF9900"/>
                </a:solidFill>
              </a:rPr>
              <a:t>What are the most common dangers of electricity?</a:t>
            </a:r>
          </a:p>
        </p:txBody>
      </p:sp>
      <p:sp>
        <p:nvSpPr>
          <p:cNvPr id="46083" name="Rectangle 3"/>
          <p:cNvSpPr>
            <a:spLocks noGrp="1" noChangeArrowheads="1"/>
          </p:cNvSpPr>
          <p:nvPr>
            <p:ph type="body" idx="1"/>
          </p:nvPr>
        </p:nvSpPr>
        <p:spPr>
          <a:xfrm>
            <a:off x="228600" y="1600200"/>
            <a:ext cx="8610600" cy="5029200"/>
          </a:xfrm>
        </p:spPr>
        <p:txBody>
          <a:bodyPr/>
          <a:lstStyle/>
          <a:p>
            <a:pPr>
              <a:lnSpc>
                <a:spcPct val="80000"/>
              </a:lnSpc>
              <a:buFontTx/>
              <a:buNone/>
            </a:pPr>
            <a:r>
              <a:rPr lang="en-US" sz="2000" b="1">
                <a:solidFill>
                  <a:srgbClr val="FF9900"/>
                </a:solidFill>
              </a:rPr>
              <a:t>The electricity in your home is dangerous. Many people have had an electric shock at some time or another without lasting injury but this does not show immunity, merely the unpredictable nature of electricity shocks. Slightly different circumstances could have resulted in death. It can easily kill people especially if you are young, old or sick. This is why all the wiring in a house has different forms of protection and is generally built into the walls, ceilings and floors.</a:t>
            </a:r>
            <a:r>
              <a:rPr lang="en-US" sz="1800" b="1">
                <a:solidFill>
                  <a:srgbClr val="FF9900"/>
                </a:solidFill>
              </a:rPr>
              <a:t> </a:t>
            </a:r>
          </a:p>
          <a:p>
            <a:pPr lvl="1">
              <a:lnSpc>
                <a:spcPct val="80000"/>
              </a:lnSpc>
            </a:pPr>
            <a:r>
              <a:rPr lang="en-US" sz="1600" b="1">
                <a:solidFill>
                  <a:srgbClr val="FF9900"/>
                </a:solidFill>
              </a:rPr>
              <a:t>If you put something metal in a socket it could give you an electric shock.</a:t>
            </a:r>
          </a:p>
          <a:p>
            <a:pPr lvl="1">
              <a:lnSpc>
                <a:spcPct val="80000"/>
              </a:lnSpc>
            </a:pPr>
            <a:r>
              <a:rPr lang="en-US" sz="1600" b="1">
                <a:solidFill>
                  <a:srgbClr val="FF9900"/>
                </a:solidFill>
              </a:rPr>
              <a:t>Keep water and drinks away from electricity and never take electricity into the bathroom. If you have wet hands you should not touch electricity, you should wipe your hands because you could get an electric shock.</a:t>
            </a:r>
          </a:p>
          <a:p>
            <a:pPr lvl="1">
              <a:lnSpc>
                <a:spcPct val="80000"/>
              </a:lnSpc>
            </a:pPr>
            <a:r>
              <a:rPr lang="en-US" sz="1600" b="1">
                <a:solidFill>
                  <a:srgbClr val="FF9900"/>
                </a:solidFill>
              </a:rPr>
              <a:t>Do not let leads from electrical wires drag across the floor.</a:t>
            </a:r>
          </a:p>
          <a:p>
            <a:pPr lvl="1">
              <a:lnSpc>
                <a:spcPct val="80000"/>
              </a:lnSpc>
            </a:pPr>
            <a:r>
              <a:rPr lang="en-US" sz="1600" b="1">
                <a:solidFill>
                  <a:srgbClr val="FF9900"/>
                </a:solidFill>
              </a:rPr>
              <a:t>If you leave a light bulb on you can burn yourself because it can be very hot.</a:t>
            </a:r>
          </a:p>
          <a:p>
            <a:pPr lvl="1">
              <a:lnSpc>
                <a:spcPct val="80000"/>
              </a:lnSpc>
            </a:pPr>
            <a:r>
              <a:rPr lang="en-US" sz="1600" b="1">
                <a:solidFill>
                  <a:srgbClr val="FF9900"/>
                </a:solidFill>
              </a:rPr>
              <a:t>Do not put flammable materials on hot things as they could burn.</a:t>
            </a:r>
          </a:p>
          <a:p>
            <a:pPr lvl="1">
              <a:lnSpc>
                <a:spcPct val="80000"/>
              </a:lnSpc>
            </a:pPr>
            <a:r>
              <a:rPr lang="en-US" sz="1600" b="1">
                <a:solidFill>
                  <a:srgbClr val="FF9900"/>
                </a:solidFill>
              </a:rPr>
              <a:t>Never leave fire by electrical items.</a:t>
            </a:r>
          </a:p>
          <a:p>
            <a:pPr lvl="1">
              <a:lnSpc>
                <a:spcPct val="80000"/>
              </a:lnSpc>
            </a:pPr>
            <a:r>
              <a:rPr lang="en-US" sz="1600" b="1">
                <a:solidFill>
                  <a:srgbClr val="FF9900"/>
                </a:solidFill>
              </a:rPr>
              <a:t>Batteries are less dangerous than using plugs.</a:t>
            </a:r>
          </a:p>
          <a:p>
            <a:pPr lvl="1">
              <a:lnSpc>
                <a:spcPct val="80000"/>
              </a:lnSpc>
            </a:pPr>
            <a:r>
              <a:rPr lang="en-US" sz="1600" b="1">
                <a:solidFill>
                  <a:srgbClr val="FF9900"/>
                </a:solidFill>
              </a:rPr>
              <a:t>If you plug too many plugs just in one socket then it may get over heated and catch fire.</a:t>
            </a:r>
          </a:p>
        </p:txBody>
      </p:sp>
    </p:spTree>
    <p:extLst>
      <p:ext uri="{BB962C8B-B14F-4D97-AF65-F5344CB8AC3E}">
        <p14:creationId xmlns:p14="http://schemas.microsoft.com/office/powerpoint/2010/main" val="1253085016"/>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to="" calcmode="lin" valueType="num">
                                      <p:cBhvr>
                                        <p:cTn id="7" dur="1" fill="hold"/>
                                        <p:tgtEl>
                                          <p:spTgt spid="46082"/>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anim to="" calcmode="lin" valueType="num">
                                      <p:cBhvr>
                                        <p:cTn id="11" dur="1" fill="hold"/>
                                        <p:tgtEl>
                                          <p:spTgt spid="46083">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 to="" calcmode="lin" valueType="num">
                                      <p:cBhvr>
                                        <p:cTn id="15" dur="1" fill="hold"/>
                                        <p:tgtEl>
                                          <p:spTgt spid="46083">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to="" calcmode="lin" valueType="num">
                                      <p:cBhvr>
                                        <p:cTn id="19" dur="1" fill="hold"/>
                                        <p:tgtEl>
                                          <p:spTgt spid="46083">
                                            <p:txEl>
                                              <p:pRg st="2" end="2"/>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46083">
                                            <p:txEl>
                                              <p:pRg st="3" end="3"/>
                                            </p:txEl>
                                          </p:spTgt>
                                        </p:tgtEl>
                                        <p:attrNameLst>
                                          <p:attrName>style.visibility</p:attrName>
                                        </p:attrNameLst>
                                      </p:cBhvr>
                                      <p:to>
                                        <p:strVal val="visible"/>
                                      </p:to>
                                    </p:set>
                                    <p:anim to="" calcmode="lin" valueType="num">
                                      <p:cBhvr>
                                        <p:cTn id="23" dur="1" fill="hold"/>
                                        <p:tgtEl>
                                          <p:spTgt spid="46083">
                                            <p:txEl>
                                              <p:pRg st="3" end="3"/>
                                            </p:txEl>
                                          </p:spTgt>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 to="" calcmode="lin" valueType="num">
                                      <p:cBhvr>
                                        <p:cTn id="27" dur="1" fill="hold"/>
                                        <p:tgtEl>
                                          <p:spTgt spid="46083">
                                            <p:txEl>
                                              <p:pRg st="4" end="4"/>
                                            </p:txEl>
                                          </p:spTgt>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46083">
                                            <p:txEl>
                                              <p:pRg st="5" end="5"/>
                                            </p:txEl>
                                          </p:spTgt>
                                        </p:tgtEl>
                                        <p:attrNameLst>
                                          <p:attrName>style.visibility</p:attrName>
                                        </p:attrNameLst>
                                      </p:cBhvr>
                                      <p:to>
                                        <p:strVal val="visible"/>
                                      </p:to>
                                    </p:set>
                                    <p:anim to="" calcmode="lin" valueType="num">
                                      <p:cBhvr>
                                        <p:cTn id="31" dur="1" fill="hold"/>
                                        <p:tgtEl>
                                          <p:spTgt spid="46083">
                                            <p:txEl>
                                              <p:pRg st="5" end="5"/>
                                            </p:txEl>
                                          </p:spTgt>
                                        </p:tgtEl>
                                        <p:attrNameLst>
                                          <p:attrName/>
                                        </p:attrNameLst>
                                      </p:cBhvr>
                                    </p:anim>
                                  </p:childTnLst>
                                </p:cTn>
                              </p:par>
                            </p:childTnLst>
                          </p:cTn>
                        </p:par>
                        <p:par>
                          <p:cTn id="32" fill="hold" nodeType="afterGroup">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46083">
                                            <p:txEl>
                                              <p:pRg st="6" end="6"/>
                                            </p:txEl>
                                          </p:spTgt>
                                        </p:tgtEl>
                                        <p:attrNameLst>
                                          <p:attrName>style.visibility</p:attrName>
                                        </p:attrNameLst>
                                      </p:cBhvr>
                                      <p:to>
                                        <p:strVal val="visible"/>
                                      </p:to>
                                    </p:set>
                                    <p:anim to="" calcmode="lin" valueType="num">
                                      <p:cBhvr>
                                        <p:cTn id="35" dur="1" fill="hold"/>
                                        <p:tgtEl>
                                          <p:spTgt spid="46083">
                                            <p:txEl>
                                              <p:pRg st="6" end="6"/>
                                            </p:txEl>
                                          </p:spTgt>
                                        </p:tgtEl>
                                        <p:attrNameLst>
                                          <p:attrName/>
                                        </p:attrNameLst>
                                      </p:cBhvr>
                                    </p:anim>
                                  </p:childTnLst>
                                </p:cTn>
                              </p:par>
                            </p:childTnLst>
                          </p:cTn>
                        </p:par>
                        <p:par>
                          <p:cTn id="36" fill="hold" nodeType="afterGroup">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46083">
                                            <p:txEl>
                                              <p:pRg st="7" end="7"/>
                                            </p:txEl>
                                          </p:spTgt>
                                        </p:tgtEl>
                                        <p:attrNameLst>
                                          <p:attrName>style.visibility</p:attrName>
                                        </p:attrNameLst>
                                      </p:cBhvr>
                                      <p:to>
                                        <p:strVal val="visible"/>
                                      </p:to>
                                    </p:set>
                                    <p:anim to="" calcmode="lin" valueType="num">
                                      <p:cBhvr>
                                        <p:cTn id="39" dur="1" fill="hold"/>
                                        <p:tgtEl>
                                          <p:spTgt spid="46083">
                                            <p:txEl>
                                              <p:pRg st="7" end="7"/>
                                            </p:txEl>
                                          </p:spTgt>
                                        </p:tgtEl>
                                        <p:attrNameLst>
                                          <p:attrName/>
                                        </p:attrNameLst>
                                      </p:cBhvr>
                                    </p:anim>
                                  </p:childTnLst>
                                </p:cTn>
                              </p:par>
                            </p:childTnLst>
                          </p:cTn>
                        </p:par>
                        <p:par>
                          <p:cTn id="40" fill="hold" nodeType="afterGroup">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46083">
                                            <p:txEl>
                                              <p:pRg st="8" end="8"/>
                                            </p:txEl>
                                          </p:spTgt>
                                        </p:tgtEl>
                                        <p:attrNameLst>
                                          <p:attrName>style.visibility</p:attrName>
                                        </p:attrNameLst>
                                      </p:cBhvr>
                                      <p:to>
                                        <p:strVal val="visible"/>
                                      </p:to>
                                    </p:set>
                                    <p:anim to="" calcmode="lin" valueType="num">
                                      <p:cBhvr>
                                        <p:cTn id="43" dur="1" fill="hold"/>
                                        <p:tgtEl>
                                          <p:spTgt spid="4608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9" name="Picture 9" descr="Working with electr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p:cNvSpPr>
            <a:spLocks noGrp="1" noChangeArrowheads="1"/>
          </p:cNvSpPr>
          <p:nvPr>
            <p:ph type="title"/>
          </p:nvPr>
        </p:nvSpPr>
        <p:spPr/>
        <p:txBody>
          <a:bodyPr/>
          <a:lstStyle/>
          <a:p>
            <a:r>
              <a:rPr lang="en-US" b="1">
                <a:solidFill>
                  <a:srgbClr val="FF0000"/>
                </a:solidFill>
              </a:rPr>
              <a:t>DANGERS OF ELECTRICITY</a:t>
            </a:r>
          </a:p>
        </p:txBody>
      </p:sp>
      <p:sp>
        <p:nvSpPr>
          <p:cNvPr id="35846" name="Rectangle 6"/>
          <p:cNvSpPr>
            <a:spLocks noGrp="1" noChangeArrowheads="1"/>
          </p:cNvSpPr>
          <p:nvPr>
            <p:ph type="body" idx="1"/>
          </p:nvPr>
        </p:nvSpPr>
        <p:spPr>
          <a:xfrm>
            <a:off x="1600200" y="1905000"/>
            <a:ext cx="5943600" cy="2849563"/>
          </a:xfrm>
        </p:spPr>
        <p:txBody>
          <a:bodyPr/>
          <a:lstStyle/>
          <a:p>
            <a:pPr>
              <a:lnSpc>
                <a:spcPct val="90000"/>
              </a:lnSpc>
              <a:buFontTx/>
              <a:buNone/>
            </a:pPr>
            <a:r>
              <a:rPr lang="en-US" b="1"/>
              <a:t>Staying safe around electricity is everyone's responsibility. You should watch out for yourself, your friends and your family.</a:t>
            </a:r>
          </a:p>
        </p:txBody>
      </p:sp>
      <p:sp>
        <p:nvSpPr>
          <p:cNvPr id="35848" name="Rectangle 8"/>
          <p:cNvSpPr>
            <a:spLocks noChangeArrowheads="1"/>
          </p:cNvSpPr>
          <p:nvPr/>
        </p:nvSpPr>
        <p:spPr bwMode="auto">
          <a:xfrm>
            <a:off x="228600" y="4267200"/>
            <a:ext cx="8686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solidFill>
                  <a:schemeClr val="bg1"/>
                </a:solidFill>
              </a:rPr>
              <a:t>Electricity is part of our everyday life - designed to provide us with a safe and reliable source of energy. Most of the time, electricity is our friend, but sometimes it can be dangerous. This happens when we're exposed to it in ways we were not meant to be. We can avoid these hazards by following some simple rules. </a:t>
            </a:r>
          </a:p>
        </p:txBody>
      </p:sp>
    </p:spTree>
    <p:extLst>
      <p:ext uri="{BB962C8B-B14F-4D97-AF65-F5344CB8AC3E}">
        <p14:creationId xmlns:p14="http://schemas.microsoft.com/office/powerpoint/2010/main" val="2677425624"/>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strips(downLeft)">
                                      <p:cBhvr>
                                        <p:cTn id="7" dur="500"/>
                                        <p:tgtEl>
                                          <p:spTgt spid="35845"/>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5846">
                                            <p:txEl>
                                              <p:pRg st="0" end="0"/>
                                            </p:txEl>
                                          </p:spTgt>
                                        </p:tgtEl>
                                        <p:attrNameLst>
                                          <p:attrName>style.visibility</p:attrName>
                                        </p:attrNameLst>
                                      </p:cBhvr>
                                      <p:to>
                                        <p:strVal val="visible"/>
                                      </p:to>
                                    </p:set>
                                    <p:anim calcmode="lin" valueType="num">
                                      <p:cBhvr additive="base">
                                        <p:cTn id="11" dur="500" fill="hold"/>
                                        <p:tgtEl>
                                          <p:spTgt spid="3584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6">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7" presetClass="entr" presetSubtype="4" fill="hold" grpId="0" nodeType="afterEffect">
                                  <p:stCondLst>
                                    <p:cond delay="0"/>
                                  </p:stCondLst>
                                  <p:childTnLst>
                                    <p:set>
                                      <p:cBhvr>
                                        <p:cTn id="15" dur="1" fill="hold">
                                          <p:stCondLst>
                                            <p:cond delay="0"/>
                                          </p:stCondLst>
                                        </p:cTn>
                                        <p:tgtEl>
                                          <p:spTgt spid="35848"/>
                                        </p:tgtEl>
                                        <p:attrNameLst>
                                          <p:attrName>style.visibility</p:attrName>
                                        </p:attrNameLst>
                                      </p:cBhvr>
                                      <p:to>
                                        <p:strVal val="visible"/>
                                      </p:to>
                                    </p:set>
                                    <p:anim calcmode="lin" valueType="num">
                                      <p:cBhvr additive="base">
                                        <p:cTn id="16" dur="5000" fill="hold"/>
                                        <p:tgtEl>
                                          <p:spTgt spid="35848"/>
                                        </p:tgtEl>
                                        <p:attrNameLst>
                                          <p:attrName>ppt_x</p:attrName>
                                        </p:attrNameLst>
                                      </p:cBhvr>
                                      <p:tavLst>
                                        <p:tav tm="0">
                                          <p:val>
                                            <p:strVal val="#ppt_x"/>
                                          </p:val>
                                        </p:tav>
                                        <p:tav tm="100000">
                                          <p:val>
                                            <p:strVal val="#ppt_x"/>
                                          </p:val>
                                        </p:tav>
                                      </p:tavLst>
                                    </p:anim>
                                    <p:anim calcmode="lin" valueType="num">
                                      <p:cBhvr additive="base">
                                        <p:cTn id="17" dur="50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build="p"/>
      <p:bldP spid="358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34192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title"/>
          </p:nvPr>
        </p:nvSpPr>
        <p:spPr>
          <a:xfrm>
            <a:off x="457200" y="0"/>
            <a:ext cx="8229600" cy="1417638"/>
          </a:xfrm>
        </p:spPr>
        <p:txBody>
          <a:bodyPr/>
          <a:lstStyle/>
          <a:p>
            <a:r>
              <a:rPr lang="en-US" sz="4000" b="1">
                <a:solidFill>
                  <a:schemeClr val="bg1"/>
                </a:solidFill>
              </a:rPr>
              <a:t>Electrical safety regulations and standards</a:t>
            </a:r>
          </a:p>
        </p:txBody>
      </p:sp>
      <p:sp>
        <p:nvSpPr>
          <p:cNvPr id="47107" name="Rectangle 3"/>
          <p:cNvSpPr>
            <a:spLocks noGrp="1" noChangeArrowheads="1"/>
          </p:cNvSpPr>
          <p:nvPr>
            <p:ph type="body" idx="1"/>
          </p:nvPr>
        </p:nvSpPr>
        <p:spPr>
          <a:xfrm>
            <a:off x="152400" y="1447800"/>
            <a:ext cx="8763000" cy="5257800"/>
          </a:xfrm>
        </p:spPr>
        <p:txBody>
          <a:bodyPr/>
          <a:lstStyle/>
          <a:p>
            <a:pPr>
              <a:lnSpc>
                <a:spcPct val="80000"/>
              </a:lnSpc>
            </a:pPr>
            <a:r>
              <a:rPr lang="en-US" sz="1700">
                <a:solidFill>
                  <a:schemeClr val="bg1"/>
                </a:solidFill>
              </a:rPr>
              <a:t>The first key to electrical safety is to understand and follow safety regulations and standards. OSHA is the “law of the land” for electrical safety regulations. The OSHA Act of 1970 requires employers to provide employees with a workplace that is free from recognized hazards that could cause death or serious physical harm. Although not specifically stated, hazards such as electrical shock, arc flash, and arc blast would apply. Subpart S of OSHA 29 CFR Part 1910 “Standards for General Industry” contains electrical safety requirements that deal with protection from electrical hazards.</a:t>
            </a:r>
          </a:p>
          <a:p>
            <a:pPr>
              <a:lnSpc>
                <a:spcPct val="80000"/>
              </a:lnSpc>
            </a:pPr>
            <a:r>
              <a:rPr lang="en-US" sz="1700">
                <a:solidFill>
                  <a:schemeClr val="bg1"/>
                </a:solidFill>
              </a:rPr>
              <a:t>Because of these electrical hazards, the general rule of thumb is to not work hot. OSHA 1910.333(a)(1), requires live parts to be de-energized before an employee works on or near them unless de-energizing introduces additional or increased hazards or is infeasible due to equipment design or operational limitations. It’s important to understand that financial, convenience, or production concerns aren’t acceptable reasons to work on equipment hot. Failure to follow this OSHA requirement is a violation of federal law and can result in fines and/or criminal indictment.</a:t>
            </a:r>
          </a:p>
          <a:p>
            <a:pPr>
              <a:lnSpc>
                <a:spcPct val="80000"/>
              </a:lnSpc>
            </a:pPr>
            <a:r>
              <a:rPr lang="en-US" sz="1700">
                <a:solidFill>
                  <a:schemeClr val="bg1"/>
                </a:solidFill>
              </a:rPr>
              <a:t>Part II 2-1.1.1 of NFPA 70E-2000 “Standard for Electrical Safety Requirements for Employee Workplaces” has similar requirements. One difference, however, is that it uses the phrase “electrically safe work condition” instead of “de-energized.” It defines an electrically safe work condition as a state in which the conductor or circuit part to be worked on or near has been disconnected from energized parts, locked/tagged in accordance with established standards, tested to ensure the absence of voltage, and grounded if determined necessary. Part II 2-1.1.3 of the standard details the process for achieving an electrically safe work condition. </a:t>
            </a:r>
          </a:p>
        </p:txBody>
      </p:sp>
    </p:spTree>
    <p:extLst>
      <p:ext uri="{BB962C8B-B14F-4D97-AF65-F5344CB8AC3E}">
        <p14:creationId xmlns:p14="http://schemas.microsoft.com/office/powerpoint/2010/main" val="4110075363"/>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to="" calcmode="lin" valueType="num">
                                      <p:cBhvr>
                                        <p:cTn id="7" dur="1" fill="hold"/>
                                        <p:tgtEl>
                                          <p:spTgt spid="47106"/>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7107">
                                            <p:txEl>
                                              <p:pRg st="0" end="0"/>
                                            </p:txEl>
                                          </p:spTgt>
                                        </p:tgtEl>
                                        <p:attrNameLst>
                                          <p:attrName>style.visibility</p:attrName>
                                        </p:attrNameLst>
                                      </p:cBhvr>
                                      <p:to>
                                        <p:strVal val="visible"/>
                                      </p:to>
                                    </p:set>
                                    <p:anim to="" calcmode="lin" valueType="num">
                                      <p:cBhvr>
                                        <p:cTn id="11" dur="1" fill="hold"/>
                                        <p:tgtEl>
                                          <p:spTgt spid="47107">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anim to="" calcmode="lin" valueType="num">
                                      <p:cBhvr>
                                        <p:cTn id="15" dur="1" fill="hold"/>
                                        <p:tgtEl>
                                          <p:spTgt spid="47107">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to="" calcmode="lin" valueType="num">
                                      <p:cBhvr>
                                        <p:cTn id="19" dur="1" fill="hold"/>
                                        <p:tgtEl>
                                          <p:spTgt spid="471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4" name="Rectangle 2"/>
          <p:cNvSpPr>
            <a:spLocks noGrp="1" noChangeArrowheads="1"/>
          </p:cNvSpPr>
          <p:nvPr>
            <p:ph type="title"/>
          </p:nvPr>
        </p:nvSpPr>
        <p:spPr/>
        <p:txBody>
          <a:bodyPr/>
          <a:lstStyle/>
          <a:p>
            <a:r>
              <a:rPr lang="en-US" b="1">
                <a:solidFill>
                  <a:schemeClr val="tx1"/>
                </a:solidFill>
              </a:rPr>
              <a:t>Electrical safety program</a:t>
            </a:r>
          </a:p>
        </p:txBody>
      </p:sp>
      <p:sp>
        <p:nvSpPr>
          <p:cNvPr id="49155" name="Rectangle 3"/>
          <p:cNvSpPr>
            <a:spLocks noGrp="1" noChangeArrowheads="1"/>
          </p:cNvSpPr>
          <p:nvPr>
            <p:ph type="body" idx="1"/>
          </p:nvPr>
        </p:nvSpPr>
        <p:spPr>
          <a:xfrm>
            <a:off x="228600" y="1600200"/>
            <a:ext cx="8686800" cy="5105400"/>
          </a:xfrm>
        </p:spPr>
        <p:txBody>
          <a:bodyPr/>
          <a:lstStyle/>
          <a:p>
            <a:pPr>
              <a:lnSpc>
                <a:spcPct val="80000"/>
              </a:lnSpc>
            </a:pPr>
            <a:r>
              <a:rPr lang="en-US" sz="1800" b="1"/>
              <a:t>The second key electrical safety principle is to establish and follow an electrical safety program, which is the employer’s responsibility. The electrical safety program must be well thought-out, documented, and most importantly, put into practice. To develop an effective electrical safety program, all levels of personnel at a company or facility must be involved and committed to the program.</a:t>
            </a:r>
          </a:p>
          <a:p>
            <a:pPr>
              <a:lnSpc>
                <a:spcPct val="80000"/>
              </a:lnSpc>
            </a:pPr>
            <a:r>
              <a:rPr lang="en-US" sz="1800" b="1"/>
              <a:t>An essential part of any electrical safety program is training. OSHA 1910.332(b)(1) requires training for electrical safety-related work practices. This requirement is valid for both qualified and unqualified persons, and the level of training is based upon their respective job assignments. Similar to OSHA, NFPA 70E-2000 Part II 1-5 details electrical safety training requirements for qualified and unqualified persons.</a:t>
            </a:r>
          </a:p>
          <a:p>
            <a:pPr>
              <a:lnSpc>
                <a:spcPct val="80000"/>
              </a:lnSpc>
              <a:buFontTx/>
              <a:buNone/>
            </a:pPr>
            <a:r>
              <a:rPr lang="en-US" sz="1800" b="1"/>
              <a:t>NFPA 70E-2000 details other important requirements for an electrical safety program in Part II 2-3, including the following:</a:t>
            </a:r>
          </a:p>
          <a:p>
            <a:pPr lvl="2">
              <a:lnSpc>
                <a:spcPct val="80000"/>
              </a:lnSpc>
            </a:pPr>
            <a:r>
              <a:rPr lang="en-US" sz="1400" b="1"/>
              <a:t>Awareness of electrical hazards and self-discipline of employees.</a:t>
            </a:r>
          </a:p>
          <a:p>
            <a:pPr lvl="2">
              <a:lnSpc>
                <a:spcPct val="80000"/>
              </a:lnSpc>
            </a:pPr>
            <a:r>
              <a:rPr lang="en-US" sz="1400" b="1"/>
              <a:t>Identification of hazard/risk evaluation procedures.</a:t>
            </a:r>
          </a:p>
          <a:p>
            <a:pPr lvl="2">
              <a:lnSpc>
                <a:spcPct val="80000"/>
              </a:lnSpc>
            </a:pPr>
            <a:r>
              <a:rPr lang="en-US" sz="1400" b="1"/>
              <a:t>Identification of electrically safe work procedures, tools, and personal protective equipment.</a:t>
            </a:r>
          </a:p>
          <a:p>
            <a:pPr lvl="2">
              <a:lnSpc>
                <a:spcPct val="80000"/>
              </a:lnSpc>
            </a:pPr>
            <a:r>
              <a:rPr lang="en-US" sz="1400" b="1"/>
              <a:t>Identification of electrical safety principals, one of which is safety by design. </a:t>
            </a:r>
          </a:p>
        </p:txBody>
      </p:sp>
    </p:spTree>
    <p:extLst>
      <p:ext uri="{BB962C8B-B14F-4D97-AF65-F5344CB8AC3E}">
        <p14:creationId xmlns:p14="http://schemas.microsoft.com/office/powerpoint/2010/main" val="3039768733"/>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to="" calcmode="lin" valueType="num">
                                      <p:cBhvr>
                                        <p:cTn id="7" dur="1" fill="hold"/>
                                        <p:tgtEl>
                                          <p:spTgt spid="49154"/>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 to="" calcmode="lin" valueType="num">
                                      <p:cBhvr>
                                        <p:cTn id="11" dur="1" fill="hold"/>
                                        <p:tgtEl>
                                          <p:spTgt spid="49155">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anim to="" calcmode="lin" valueType="num">
                                      <p:cBhvr>
                                        <p:cTn id="15" dur="1" fill="hold"/>
                                        <p:tgtEl>
                                          <p:spTgt spid="49155">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to="" calcmode="lin" valueType="num">
                                      <p:cBhvr>
                                        <p:cTn id="19" dur="1" fill="hold"/>
                                        <p:tgtEl>
                                          <p:spTgt spid="49155">
                                            <p:txEl>
                                              <p:pRg st="2" end="2"/>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anim to="" calcmode="lin" valueType="num">
                                      <p:cBhvr>
                                        <p:cTn id="23" dur="1" fill="hold"/>
                                        <p:tgtEl>
                                          <p:spTgt spid="49155">
                                            <p:txEl>
                                              <p:pRg st="3" end="3"/>
                                            </p:txEl>
                                          </p:spTgt>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 to="" calcmode="lin" valueType="num">
                                      <p:cBhvr>
                                        <p:cTn id="27" dur="1" fill="hold"/>
                                        <p:tgtEl>
                                          <p:spTgt spid="49155">
                                            <p:txEl>
                                              <p:pRg st="4" end="4"/>
                                            </p:txEl>
                                          </p:spTgt>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49155">
                                            <p:txEl>
                                              <p:pRg st="5" end="5"/>
                                            </p:txEl>
                                          </p:spTgt>
                                        </p:tgtEl>
                                        <p:attrNameLst>
                                          <p:attrName>style.visibility</p:attrName>
                                        </p:attrNameLst>
                                      </p:cBhvr>
                                      <p:to>
                                        <p:strVal val="visible"/>
                                      </p:to>
                                    </p:set>
                                    <p:anim to="" calcmode="lin" valueType="num">
                                      <p:cBhvr>
                                        <p:cTn id="31" dur="1" fill="hold"/>
                                        <p:tgtEl>
                                          <p:spTgt spid="49155">
                                            <p:txEl>
                                              <p:pRg st="5" end="5"/>
                                            </p:txEl>
                                          </p:spTgt>
                                        </p:tgtEl>
                                        <p:attrNameLst>
                                          <p:attrName/>
                                        </p:attrNameLst>
                                      </p:cBhvr>
                                    </p:anim>
                                  </p:childTnLst>
                                </p:cTn>
                              </p:par>
                            </p:childTnLst>
                          </p:cTn>
                        </p:par>
                        <p:par>
                          <p:cTn id="32" fill="hold" nodeType="afterGroup">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49155">
                                            <p:txEl>
                                              <p:pRg st="6" end="6"/>
                                            </p:txEl>
                                          </p:spTgt>
                                        </p:tgtEl>
                                        <p:attrNameLst>
                                          <p:attrName>style.visibility</p:attrName>
                                        </p:attrNameLst>
                                      </p:cBhvr>
                                      <p:to>
                                        <p:strVal val="visible"/>
                                      </p:to>
                                    </p:set>
                                    <p:anim to="" calcmode="lin" valueType="num">
                                      <p:cBhvr>
                                        <p:cTn id="35" dur="1" fill="hold"/>
                                        <p:tgtEl>
                                          <p:spTgt spid="4915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a:t>Electrical hazards</a:t>
            </a:r>
          </a:p>
        </p:txBody>
      </p:sp>
      <p:sp>
        <p:nvSpPr>
          <p:cNvPr id="63491" name="Rectangle 3"/>
          <p:cNvSpPr>
            <a:spLocks noGrp="1" noChangeArrowheads="1"/>
          </p:cNvSpPr>
          <p:nvPr>
            <p:ph type="body" idx="1"/>
          </p:nvPr>
        </p:nvSpPr>
        <p:spPr>
          <a:xfrm>
            <a:off x="228600" y="1828800"/>
            <a:ext cx="5562600" cy="4800600"/>
          </a:xfrm>
        </p:spPr>
        <p:txBody>
          <a:bodyPr/>
          <a:lstStyle/>
          <a:p>
            <a:pPr>
              <a:lnSpc>
                <a:spcPct val="80000"/>
              </a:lnSpc>
            </a:pPr>
            <a:r>
              <a:rPr lang="en-US" sz="2800"/>
              <a:t>Understanding and identifying shock, arc flash, and arc blast is the third key electrical safety principle. An arc fault is initiated by current passing between two conducting metals through ionized gas or vapor caused by a flashover or other conductive material, such as a screwdriver. When an arc fault occurs, it produces an explosion with a significant amount of destructive energy. </a:t>
            </a:r>
          </a:p>
        </p:txBody>
      </p:sp>
      <p:pic>
        <p:nvPicPr>
          <p:cNvPr id="63492" name="Picture 4" descr="imagesCA9XBUB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3149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885987"/>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box(in)">
                                      <p:cBhvr>
                                        <p:cTn id="12"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descr="Electrical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14641"/>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200px-Lichtbogen_3000_Vo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7239000"/>
          </a:xfrm>
          <a:prstGeom prst="rect">
            <a:avLst/>
          </a:prstGeom>
          <a:noFill/>
          <a:extLst>
            <a:ext uri="{909E8E84-426E-40DD-AFC4-6F175D3DCCD1}">
              <a14:hiddenFill xmlns:a14="http://schemas.microsoft.com/office/drawing/2010/main">
                <a:solidFill>
                  <a:srgbClr val="FFFFFF"/>
                </a:solidFill>
              </a14:hiddenFill>
            </a:ext>
          </a:extLst>
        </p:spPr>
      </p:pic>
      <p:sp>
        <p:nvSpPr>
          <p:cNvPr id="64514" name="Rectangle 2"/>
          <p:cNvSpPr>
            <a:spLocks noGrp="1" noChangeArrowheads="1"/>
          </p:cNvSpPr>
          <p:nvPr>
            <p:ph type="title"/>
          </p:nvPr>
        </p:nvSpPr>
        <p:spPr>
          <a:xfrm>
            <a:off x="457200" y="363538"/>
            <a:ext cx="8229600" cy="1541462"/>
          </a:xfrm>
        </p:spPr>
        <p:txBody>
          <a:bodyPr/>
          <a:lstStyle/>
          <a:p>
            <a:r>
              <a:rPr lang="en-US" sz="3600" b="1"/>
              <a:t>The electrical arc produces temperatures that can exceed 35,000°F</a:t>
            </a:r>
          </a:p>
        </p:txBody>
      </p:sp>
      <p:sp>
        <p:nvSpPr>
          <p:cNvPr id="64515" name="Rectangle 3"/>
          <p:cNvSpPr>
            <a:spLocks noGrp="1" noChangeArrowheads="1"/>
          </p:cNvSpPr>
          <p:nvPr>
            <p:ph type="body" idx="1"/>
          </p:nvPr>
        </p:nvSpPr>
        <p:spPr>
          <a:xfrm>
            <a:off x="381000" y="2133600"/>
            <a:ext cx="8382000" cy="4495800"/>
          </a:xfrm>
        </p:spPr>
        <p:txBody>
          <a:bodyPr/>
          <a:lstStyle/>
          <a:p>
            <a:pPr>
              <a:lnSpc>
                <a:spcPct val="90000"/>
              </a:lnSpc>
            </a:pPr>
            <a:r>
              <a:rPr lang="en-US" sz="2400" b="1"/>
              <a:t>This extreme temperature melts and vaporizes copper, which has an expansion ratio from solid to vapor of 67,000, as well as other materials. The high heat, arc flash, and molten metal can ignite clothing and cause fatal burns as far as 10 ft away. The vaporization and expansion of copper cause the arc blast itself and the hot rapid-air expansion produces the immense sound and pressure waves as well as shrapnel. Pressure waves can rupture eardrums, collapse lungs, and propel workers across the room or cause them to fall from ladders. All of this occurs in a fraction of a second and will continue until the over current protective device operates. </a:t>
            </a:r>
          </a:p>
        </p:txBody>
      </p:sp>
    </p:spTree>
    <p:extLst>
      <p:ext uri="{BB962C8B-B14F-4D97-AF65-F5344CB8AC3E}">
        <p14:creationId xmlns:p14="http://schemas.microsoft.com/office/powerpoint/2010/main" val="2576764857"/>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to="" calcmode="lin" valueType="num">
                                      <p:cBhvr>
                                        <p:cTn id="7" dur="1" fill="hold"/>
                                        <p:tgtEl>
                                          <p:spTgt spid="64514"/>
                                        </p:tgtEl>
                                        <p:attrNameLst>
                                          <p:attrName/>
                                        </p:attrNameLst>
                                      </p:cBhvr>
                                    </p:anim>
                                  </p:childTnLst>
                                </p:cTn>
                              </p:par>
                            </p:childTnLst>
                          </p:cTn>
                        </p:par>
                        <p:par>
                          <p:cTn id="8" fill="hold" nodeType="afterGroup">
                            <p:stCondLst>
                              <p:cond delay="0"/>
                            </p:stCondLst>
                            <p:childTnLst>
                              <p:par>
                                <p:cTn id="9" presetID="2" presetClass="entr" presetSubtype="4" fill="hold" nodeType="after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 calcmode="lin" valueType="num">
                                      <p:cBhvr additive="base">
                                        <p:cTn id="11" dur="2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16" dur="500"/>
                                        <p:tgtEl>
                                          <p:spTgt spid="64515">
                                            <p:txEl>
                                              <p:pRg st="0" end="0"/>
                                            </p:txEl>
                                          </p:spTgt>
                                        </p:tgtEl>
                                      </p:cBhvr>
                                    </p:animEffect>
                                  </p:childTnLst>
                                </p:cTn>
                              </p:par>
                            </p:childTnLst>
                          </p:cTn>
                        </p:par>
                        <p:par>
                          <p:cTn id="17" fill="hold" nodeType="afterGroup">
                            <p:stCondLst>
                              <p:cond delay="2500"/>
                            </p:stCondLst>
                            <p:childTnLst>
                              <p:par>
                                <p:cTn id="18" presetID="3" presetClass="entr" presetSubtype="10" fill="hold" grpId="1" nodeType="afterEffect">
                                  <p:stCondLst>
                                    <p:cond delay="0"/>
                                  </p:stCondLst>
                                  <p:childTnLst>
                                    <p:set>
                                      <p:cBhvr>
                                        <p:cTn id="19" dur="1" fill="hold">
                                          <p:stCondLst>
                                            <p:cond delay="0"/>
                                          </p:stCondLst>
                                        </p:cTn>
                                        <p:tgtEl>
                                          <p:spTgt spid="64514"/>
                                        </p:tgtEl>
                                        <p:attrNameLst>
                                          <p:attrName>style.visibility</p:attrName>
                                        </p:attrNameLst>
                                      </p:cBhvr>
                                      <p:to>
                                        <p:strVal val="visible"/>
                                      </p:to>
                                    </p:set>
                                    <p:animEffect transition="in" filter="blinds(horizontal)">
                                      <p:cBhvr>
                                        <p:cTn id="20"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4" grpId="1"/>
      <p:bldP spid="645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descr="07cweigel_ph3_963830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83322"/>
      </p:ext>
    </p:extLst>
  </p:cSld>
  <p:clrMapOvr>
    <a:masterClrMapping/>
  </p:clrMapOvr>
  <p:transition advTm="2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62400" y="274638"/>
            <a:ext cx="4724400" cy="1143000"/>
          </a:xfrm>
        </p:spPr>
        <p:txBody>
          <a:bodyPr/>
          <a:lstStyle/>
          <a:p>
            <a:r>
              <a:rPr lang="en-US"/>
              <a:t>To better</a:t>
            </a:r>
          </a:p>
        </p:txBody>
      </p:sp>
      <p:sp>
        <p:nvSpPr>
          <p:cNvPr id="48131" name="Rectangle 3"/>
          <p:cNvSpPr>
            <a:spLocks noGrp="1" noChangeArrowheads="1"/>
          </p:cNvSpPr>
          <p:nvPr>
            <p:ph type="body" idx="1"/>
          </p:nvPr>
        </p:nvSpPr>
        <p:spPr>
          <a:xfrm>
            <a:off x="3505200" y="1600200"/>
            <a:ext cx="5410200" cy="5029200"/>
          </a:xfrm>
        </p:spPr>
        <p:txBody>
          <a:bodyPr/>
          <a:lstStyle/>
          <a:p>
            <a:pPr>
              <a:lnSpc>
                <a:spcPct val="90000"/>
              </a:lnSpc>
            </a:pPr>
            <a:r>
              <a:rPr lang="en-US" sz="2400"/>
              <a:t>Warn employees of electrical arc flash hazards, 110.16 of the 2002 NEC now requires labeling for equipment likely to require examination, adjustment, servicing, or maintenance while energized. The labeling, which should be placed on both new and existing equipment, should warn of the potential arc flash hazards and the requirement for PPE. It should identify flash hazard analysis information, such as the flash protection boundary, incident energy and required PPE </a:t>
            </a:r>
          </a:p>
        </p:txBody>
      </p:sp>
      <p:pic>
        <p:nvPicPr>
          <p:cNvPr id="48132" name="Picture 4" descr="stand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3581400" cy="317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35586"/>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8131">
                                            <p:txEl>
                                              <p:pRg st="0" end="0"/>
                                            </p:txEl>
                                          </p:spTgt>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8130"/>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8132"/>
                                        </p:tgtEl>
                                        <p:attrNameLst>
                                          <p:attrName>style.visibility</p:attrName>
                                        </p:attrNameLst>
                                      </p:cBhvr>
                                      <p:to>
                                        <p:strVal val="visible"/>
                                      </p:to>
                                    </p:set>
                                    <p:animEffect transition="in" filter="diamond(in)">
                                      <p:cBhvr>
                                        <p:cTn id="13" dur="2000"/>
                                        <p:tgtEl>
                                          <p:spTgt spid="48132"/>
                                        </p:tgtEl>
                                      </p:cBhvr>
                                    </p:animEffect>
                                  </p:childTnLst>
                                </p:cTn>
                              </p:par>
                            </p:childTnLst>
                          </p:cTn>
                        </p:par>
                        <p:par>
                          <p:cTn id="14" fill="hold" nodeType="afterGroup">
                            <p:stCondLst>
                              <p:cond delay="2000"/>
                            </p:stCondLst>
                            <p:childTnLst>
                              <p:par>
                                <p:cTn id="15" presetID="7" presetClass="entr" presetSubtype="4" fill="hold" grpId="1" nodeType="afterEffect">
                                  <p:stCondLst>
                                    <p:cond delay="0"/>
                                  </p:stCondLst>
                                  <p:childTnLst>
                                    <p:set>
                                      <p:cBhvr>
                                        <p:cTn id="16" dur="1" fill="hold">
                                          <p:stCondLst>
                                            <p:cond delay="0"/>
                                          </p:stCondLst>
                                        </p:cTn>
                                        <p:tgtEl>
                                          <p:spTgt spid="48131">
                                            <p:txEl>
                                              <p:pRg st="0" end="0"/>
                                            </p:txEl>
                                          </p:spTgt>
                                        </p:tgtEl>
                                        <p:attrNameLst>
                                          <p:attrName>style.visibility</p:attrName>
                                        </p:attrNameLst>
                                      </p:cBhvr>
                                      <p:to>
                                        <p:strVal val="visible"/>
                                      </p:to>
                                    </p:set>
                                    <p:anim calcmode="lin" valueType="num">
                                      <p:cBhvr additive="base">
                                        <p:cTn id="17" dur="5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000"/>
                            </p:stCondLst>
                            <p:childTnLst>
                              <p:par>
                                <p:cTn id="20" presetID="7" presetClass="entr" presetSubtype="4" fill="hold" grpId="1" nodeType="afterEffect">
                                  <p:stCondLst>
                                    <p:cond delay="0"/>
                                  </p:stCondLst>
                                  <p:childTnLst>
                                    <p:set>
                                      <p:cBhvr>
                                        <p:cTn id="21" dur="1" fill="hold">
                                          <p:stCondLst>
                                            <p:cond delay="0"/>
                                          </p:stCondLst>
                                        </p:cTn>
                                        <p:tgtEl>
                                          <p:spTgt spid="48130"/>
                                        </p:tgtEl>
                                        <p:attrNameLst>
                                          <p:attrName>style.visibility</p:attrName>
                                        </p:attrNameLst>
                                      </p:cBhvr>
                                      <p:to>
                                        <p:strVal val="visible"/>
                                      </p:to>
                                    </p:set>
                                    <p:anim calcmode="lin" valueType="num">
                                      <p:cBhvr additive="base">
                                        <p:cTn id="22" dur="5000" fill="hold"/>
                                        <p:tgtEl>
                                          <p:spTgt spid="48130"/>
                                        </p:tgtEl>
                                        <p:attrNameLst>
                                          <p:attrName>ppt_x</p:attrName>
                                        </p:attrNameLst>
                                      </p:cBhvr>
                                      <p:tavLst>
                                        <p:tav tm="0">
                                          <p:val>
                                            <p:strVal val="#ppt_x"/>
                                          </p:val>
                                        </p:tav>
                                        <p:tav tm="100000">
                                          <p:val>
                                            <p:strVal val="#ppt_x"/>
                                          </p:val>
                                        </p:tav>
                                      </p:tavLst>
                                    </p:anim>
                                    <p:anim calcmode="lin" valueType="num">
                                      <p:cBhvr additive="base">
                                        <p:cTn id="23" dur="50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0" grpId="1"/>
      <p:bldP spid="48131" grpId="0" build="p"/>
      <p:bldP spid="48131" grpI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title"/>
          </p:nvPr>
        </p:nvSpPr>
        <p:spPr/>
        <p:txBody>
          <a:bodyPr/>
          <a:lstStyle/>
          <a:p>
            <a:r>
              <a:rPr lang="en-US" sz="4000" b="1">
                <a:solidFill>
                  <a:srgbClr val="FF0000"/>
                </a:solidFill>
              </a:rPr>
              <a:t>Work procedures, tools, and PPE</a:t>
            </a:r>
          </a:p>
        </p:txBody>
      </p:sp>
      <p:sp>
        <p:nvSpPr>
          <p:cNvPr id="62467" name="Rectangle 3"/>
          <p:cNvSpPr>
            <a:spLocks noGrp="1" noChangeArrowheads="1"/>
          </p:cNvSpPr>
          <p:nvPr>
            <p:ph type="body" idx="1"/>
          </p:nvPr>
        </p:nvSpPr>
        <p:spPr>
          <a:xfrm>
            <a:off x="228600" y="1600200"/>
            <a:ext cx="8686800" cy="5029200"/>
          </a:xfrm>
        </p:spPr>
        <p:txBody>
          <a:bodyPr/>
          <a:lstStyle/>
          <a:p>
            <a:pPr>
              <a:lnSpc>
                <a:spcPct val="80000"/>
              </a:lnSpc>
            </a:pPr>
            <a:r>
              <a:rPr lang="en-US" sz="1800">
                <a:solidFill>
                  <a:srgbClr val="FF0000"/>
                </a:solidFill>
              </a:rPr>
              <a:t>The fourth key electrical safety principal is to use safe work procedures, tools, and PPE. </a:t>
            </a:r>
          </a:p>
          <a:p>
            <a:pPr lvl="1">
              <a:lnSpc>
                <a:spcPct val="80000"/>
              </a:lnSpc>
            </a:pPr>
            <a:r>
              <a:rPr lang="en-US" sz="1600">
                <a:solidFill>
                  <a:srgbClr val="FF0000"/>
                </a:solidFill>
              </a:rPr>
              <a:t>Electrical work must be planned before it is executed. </a:t>
            </a:r>
          </a:p>
          <a:p>
            <a:pPr lvl="1">
              <a:lnSpc>
                <a:spcPct val="80000"/>
              </a:lnSpc>
            </a:pPr>
            <a:r>
              <a:rPr lang="en-US" sz="1600">
                <a:solidFill>
                  <a:srgbClr val="FF0000"/>
                </a:solidFill>
              </a:rPr>
              <a:t>All work procedures should be reviewed, updated, improved, and modified periodically as needed. </a:t>
            </a:r>
          </a:p>
          <a:p>
            <a:pPr lvl="1">
              <a:lnSpc>
                <a:spcPct val="80000"/>
              </a:lnSpc>
            </a:pPr>
            <a:r>
              <a:rPr lang="en-US" sz="1600">
                <a:solidFill>
                  <a:srgbClr val="FF0000"/>
                </a:solidFill>
              </a:rPr>
              <a:t>For non-hazardous electrical work—equipment in an electrically safe work condition—the plan is typically unwritten but may be part of a general checklist and/or job briefing. </a:t>
            </a:r>
          </a:p>
          <a:p>
            <a:pPr lvl="1">
              <a:lnSpc>
                <a:spcPct val="80000"/>
              </a:lnSpc>
            </a:pPr>
            <a:r>
              <a:rPr lang="en-US" sz="1600">
                <a:solidFill>
                  <a:srgbClr val="FF0000"/>
                </a:solidFill>
              </a:rPr>
              <a:t>For hazardous electrical work—energized or potentially energized equipment—a written procedure is usually required with documentation including a hazard/risk analysis detailing shock approach boundaries, flash hazard analysis, and a checklist of tasks.</a:t>
            </a:r>
          </a:p>
          <a:p>
            <a:pPr>
              <a:lnSpc>
                <a:spcPct val="80000"/>
              </a:lnSpc>
            </a:pPr>
            <a:r>
              <a:rPr lang="en-US" sz="1800">
                <a:solidFill>
                  <a:srgbClr val="FF0000"/>
                </a:solidFill>
              </a:rPr>
              <a:t>OSHA 1910.333 covers the requirements for selection and use of work practices. The general requirement per OSHA 1910.333(a) is: “Safety-related work practices shall be employed to prevent electric shock or other injuries resulting from either direct or indirect electrical contacts, when work is performed near or on equipment or circuits which are or may be energized. The specific safety-related work practices shall be consistent with the nature and extent of the associated electrical hazards.”</a:t>
            </a:r>
          </a:p>
          <a:p>
            <a:pPr>
              <a:lnSpc>
                <a:spcPct val="80000"/>
              </a:lnSpc>
            </a:pPr>
            <a:r>
              <a:rPr lang="en-US" sz="1800">
                <a:solidFill>
                  <a:srgbClr val="FF0000"/>
                </a:solidFill>
              </a:rPr>
              <a:t>The requirements for insulated tools, safeguards, and various types of personal protective equipment are detailed in OSHA 1910.335 and NFPA 70E-2000 Part II Chapter 3.</a:t>
            </a:r>
          </a:p>
        </p:txBody>
      </p:sp>
    </p:spTree>
    <p:extLst>
      <p:ext uri="{BB962C8B-B14F-4D97-AF65-F5344CB8AC3E}">
        <p14:creationId xmlns:p14="http://schemas.microsoft.com/office/powerpoint/2010/main" val="857374805"/>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2467">
                                            <p:txEl>
                                              <p:pRg st="0" end="0"/>
                                            </p:txEl>
                                          </p:spTgt>
                                        </p:tgtEl>
                                        <p:attrNameLst>
                                          <p:attrName>style.visibility</p:attrName>
                                        </p:attrNameLst>
                                      </p:cBhvr>
                                      <p:to>
                                        <p:strVal val="visible"/>
                                      </p:to>
                                    </p:set>
                                    <p:anim to="" calcmode="lin" valueType="num">
                                      <p:cBhvr>
                                        <p:cTn id="11" dur="1" fill="hold"/>
                                        <p:tgtEl>
                                          <p:spTgt spid="62467">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 to="" calcmode="lin" valueType="num">
                                      <p:cBhvr>
                                        <p:cTn id="15" dur="1" fill="hold"/>
                                        <p:tgtEl>
                                          <p:spTgt spid="62467">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to="" calcmode="lin" valueType="num">
                                      <p:cBhvr>
                                        <p:cTn id="19" dur="1" fill="hold"/>
                                        <p:tgtEl>
                                          <p:spTgt spid="62467">
                                            <p:txEl>
                                              <p:pRg st="2" end="2"/>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62467">
                                            <p:txEl>
                                              <p:pRg st="3" end="3"/>
                                            </p:txEl>
                                          </p:spTgt>
                                        </p:tgtEl>
                                        <p:attrNameLst>
                                          <p:attrName>style.visibility</p:attrName>
                                        </p:attrNameLst>
                                      </p:cBhvr>
                                      <p:to>
                                        <p:strVal val="visible"/>
                                      </p:to>
                                    </p:set>
                                    <p:anim to="" calcmode="lin" valueType="num">
                                      <p:cBhvr>
                                        <p:cTn id="23" dur="1" fill="hold"/>
                                        <p:tgtEl>
                                          <p:spTgt spid="62467">
                                            <p:txEl>
                                              <p:pRg st="3" end="3"/>
                                            </p:txEl>
                                          </p:spTgt>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 to="" calcmode="lin" valueType="num">
                                      <p:cBhvr>
                                        <p:cTn id="27" dur="1" fill="hold"/>
                                        <p:tgtEl>
                                          <p:spTgt spid="62467">
                                            <p:txEl>
                                              <p:pRg st="4" end="4"/>
                                            </p:txEl>
                                          </p:spTgt>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62467">
                                            <p:txEl>
                                              <p:pRg st="5" end="5"/>
                                            </p:txEl>
                                          </p:spTgt>
                                        </p:tgtEl>
                                        <p:attrNameLst>
                                          <p:attrName>style.visibility</p:attrName>
                                        </p:attrNameLst>
                                      </p:cBhvr>
                                      <p:to>
                                        <p:strVal val="visible"/>
                                      </p:to>
                                    </p:set>
                                    <p:anim to="" calcmode="lin" valueType="num">
                                      <p:cBhvr>
                                        <p:cTn id="31" dur="1" fill="hold"/>
                                        <p:tgtEl>
                                          <p:spTgt spid="62467">
                                            <p:txEl>
                                              <p:pRg st="5" end="5"/>
                                            </p:txEl>
                                          </p:spTgt>
                                        </p:tgtEl>
                                        <p:attrNameLst>
                                          <p:attrName/>
                                        </p:attrNameLst>
                                      </p:cBhvr>
                                    </p:anim>
                                  </p:childTnLst>
                                </p:cTn>
                              </p:par>
                            </p:childTnLst>
                          </p:cTn>
                        </p:par>
                        <p:par>
                          <p:cTn id="32" fill="hold" nodeType="afterGroup">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62467">
                                            <p:txEl>
                                              <p:pRg st="6" end="6"/>
                                            </p:txEl>
                                          </p:spTgt>
                                        </p:tgtEl>
                                        <p:attrNameLst>
                                          <p:attrName>style.visibility</p:attrName>
                                        </p:attrNameLst>
                                      </p:cBhvr>
                                      <p:to>
                                        <p:strVal val="visible"/>
                                      </p:to>
                                    </p:set>
                                    <p:anim to="" calcmode="lin" valueType="num">
                                      <p:cBhvr>
                                        <p:cTn id="35" dur="1" fill="hold"/>
                                        <p:tgtEl>
                                          <p:spTgt spid="6246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62400" y="609600"/>
            <a:ext cx="4876800" cy="1828800"/>
          </a:xfrm>
        </p:spPr>
        <p:txBody>
          <a:bodyPr/>
          <a:lstStyle/>
          <a:p>
            <a:r>
              <a:rPr lang="en-US" b="1"/>
              <a:t>Safety by design</a:t>
            </a:r>
          </a:p>
        </p:txBody>
      </p:sp>
      <p:sp>
        <p:nvSpPr>
          <p:cNvPr id="65539" name="Rectangle 3"/>
          <p:cNvSpPr>
            <a:spLocks noGrp="1" noChangeArrowheads="1"/>
          </p:cNvSpPr>
          <p:nvPr>
            <p:ph type="body" idx="1"/>
          </p:nvPr>
        </p:nvSpPr>
        <p:spPr>
          <a:xfrm>
            <a:off x="304800" y="2971800"/>
            <a:ext cx="8610600" cy="3657600"/>
          </a:xfrm>
        </p:spPr>
        <p:txBody>
          <a:bodyPr/>
          <a:lstStyle/>
          <a:p>
            <a:pPr>
              <a:lnSpc>
                <a:spcPct val="80000"/>
              </a:lnSpc>
            </a:pPr>
            <a:r>
              <a:rPr lang="en-US" sz="2800"/>
              <a:t>The final electrical safety principal is to increase electrical safety by design. One of the design considerations for electrical safety is to isolate the circuit. The use of isolation equipment to support preventive maintenance and repair for proper implementation of lockout/tagout procedures is an essential provision for electrical safety. This is especially important for motor loads and other loads that may require isolation for maintenance or repair purposes.</a:t>
            </a:r>
          </a:p>
        </p:txBody>
      </p:sp>
      <p:pic>
        <p:nvPicPr>
          <p:cNvPr id="65540" name="Picture 4" descr="imag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276600" cy="2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85086"/>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afterEffect">
                                  <p:stCondLst>
                                    <p:cond delay="0"/>
                                  </p:stCondLst>
                                  <p:childTnLst>
                                    <p:animClr clrSpc="rgb" dir="cw">
                                      <p:cBhvr override="childStyle">
                                        <p:cTn id="6" dur="250" autoRev="1" fill="hold"/>
                                        <p:tgtEl>
                                          <p:spTgt spid="65538"/>
                                        </p:tgtEl>
                                        <p:attrNameLst>
                                          <p:attrName>style.color</p:attrName>
                                        </p:attrNameLst>
                                      </p:cBhvr>
                                      <p:to>
                                        <a:schemeClr val="bg1"/>
                                      </p:to>
                                    </p:animClr>
                                    <p:animClr clrSpc="rgb" dir="cw">
                                      <p:cBhvr>
                                        <p:cTn id="7" dur="250" autoRev="1" fill="hold"/>
                                        <p:tgtEl>
                                          <p:spTgt spid="65538"/>
                                        </p:tgtEl>
                                        <p:attrNameLst>
                                          <p:attrName>fillcolor</p:attrName>
                                        </p:attrNameLst>
                                      </p:cBhvr>
                                      <p:to>
                                        <a:schemeClr val="bg1"/>
                                      </p:to>
                                    </p:animClr>
                                    <p:set>
                                      <p:cBhvr>
                                        <p:cTn id="8" dur="250" autoRev="1" fill="hold"/>
                                        <p:tgtEl>
                                          <p:spTgt spid="65538"/>
                                        </p:tgtEl>
                                        <p:attrNameLst>
                                          <p:attrName>fill.type</p:attrName>
                                        </p:attrNameLst>
                                      </p:cBhvr>
                                      <p:to>
                                        <p:strVal val="solid"/>
                                      </p:to>
                                    </p:set>
                                    <p:set>
                                      <p:cBhvr>
                                        <p:cTn id="9" dur="250" autoRev="1" fill="hold"/>
                                        <p:tgtEl>
                                          <p:spTgt spid="65538"/>
                                        </p:tgtEl>
                                        <p:attrNameLst>
                                          <p:attrName>fill.on</p:attrName>
                                        </p:attrNameLst>
                                      </p:cBhvr>
                                      <p:to>
                                        <p:strVal val="true"/>
                                      </p:to>
                                    </p:set>
                                  </p:childTnLst>
                                </p:cTn>
                              </p:par>
                            </p:childTnLst>
                          </p:cTn>
                        </p:par>
                        <p:par>
                          <p:cTn id="10" fill="hold" nodeType="afterGroup">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5539">
                                            <p:txEl>
                                              <p:pRg st="0" end="0"/>
                                            </p:txEl>
                                          </p:spTgt>
                                        </p:tgtEl>
                                        <p:attrNameLst>
                                          <p:attrName>style.color</p:attrName>
                                        </p:attrNameLst>
                                      </p:cBhvr>
                                      <p:to>
                                        <a:schemeClr val="bg1"/>
                                      </p:to>
                                    </p:animClr>
                                    <p:animClr clrSpc="rgb" dir="cw">
                                      <p:cBhvr>
                                        <p:cTn id="13" dur="250" autoRev="1" fill="hold"/>
                                        <p:tgtEl>
                                          <p:spTgt spid="65539">
                                            <p:txEl>
                                              <p:pRg st="0" end="0"/>
                                            </p:txEl>
                                          </p:spTgt>
                                        </p:tgtEl>
                                        <p:attrNameLst>
                                          <p:attrName>fillcolor</p:attrName>
                                        </p:attrNameLst>
                                      </p:cBhvr>
                                      <p:to>
                                        <a:schemeClr val="bg1"/>
                                      </p:to>
                                    </p:animClr>
                                    <p:set>
                                      <p:cBhvr>
                                        <p:cTn id="14" dur="250" autoRev="1" fill="hold"/>
                                        <p:tgtEl>
                                          <p:spTgt spid="65539">
                                            <p:txEl>
                                              <p:pRg st="0" end="0"/>
                                            </p:txEl>
                                          </p:spTgt>
                                        </p:tgtEl>
                                        <p:attrNameLst>
                                          <p:attrName>fill.type</p:attrName>
                                        </p:attrNameLst>
                                      </p:cBhvr>
                                      <p:to>
                                        <p:strVal val="solid"/>
                                      </p:to>
                                    </p:set>
                                    <p:set>
                                      <p:cBhvr>
                                        <p:cTn id="15" dur="250" autoRev="1" fill="hold"/>
                                        <p:tgtEl>
                                          <p:spTgt spid="65539">
                                            <p:txEl>
                                              <p:pRg st="0" end="0"/>
                                            </p:txEl>
                                          </p:spTgt>
                                        </p:tgtEl>
                                        <p:attrNameLst>
                                          <p:attrName>fill.on</p:attrName>
                                        </p:attrNameLst>
                                      </p:cBhvr>
                                      <p:to>
                                        <p:strVal val="true"/>
                                      </p:to>
                                    </p:set>
                                  </p:childTnLst>
                                </p:cTn>
                              </p:par>
                            </p:childTnLst>
                          </p:cTn>
                        </p:par>
                        <p:par>
                          <p:cTn id="16" fill="hold" nodeType="afterGroup">
                            <p:stCondLst>
                              <p:cond delay="1000"/>
                            </p:stCondLst>
                            <p:childTnLst>
                              <p:par>
                                <p:cTn id="17" presetID="27" presetClass="emph" presetSubtype="0" fill="hold" nodeType="afterEffect">
                                  <p:stCondLst>
                                    <p:cond delay="0"/>
                                  </p:stCondLst>
                                  <p:childTnLst>
                                    <p:animClr clrSpc="rgb" dir="cw">
                                      <p:cBhvr override="childStyle">
                                        <p:cTn id="18" dur="250" autoRev="1" fill="hold"/>
                                        <p:tgtEl>
                                          <p:spTgt spid="65540"/>
                                        </p:tgtEl>
                                        <p:attrNameLst>
                                          <p:attrName>style.color</p:attrName>
                                        </p:attrNameLst>
                                      </p:cBhvr>
                                      <p:to>
                                        <a:schemeClr val="bg1"/>
                                      </p:to>
                                    </p:animClr>
                                    <p:animClr clrSpc="rgb" dir="cw">
                                      <p:cBhvr>
                                        <p:cTn id="19" dur="250" autoRev="1" fill="hold"/>
                                        <p:tgtEl>
                                          <p:spTgt spid="65540"/>
                                        </p:tgtEl>
                                        <p:attrNameLst>
                                          <p:attrName>fillcolor</p:attrName>
                                        </p:attrNameLst>
                                      </p:cBhvr>
                                      <p:to>
                                        <a:schemeClr val="bg1"/>
                                      </p:to>
                                    </p:animClr>
                                    <p:set>
                                      <p:cBhvr>
                                        <p:cTn id="20" dur="250" autoRev="1" fill="hold"/>
                                        <p:tgtEl>
                                          <p:spTgt spid="65540"/>
                                        </p:tgtEl>
                                        <p:attrNameLst>
                                          <p:attrName>fill.type</p:attrName>
                                        </p:attrNameLst>
                                      </p:cBhvr>
                                      <p:to>
                                        <p:strVal val="solid"/>
                                      </p:to>
                                    </p:set>
                                    <p:set>
                                      <p:cBhvr>
                                        <p:cTn id="21" dur="250" autoRev="1" fill="hold"/>
                                        <p:tgtEl>
                                          <p:spTgt spid="65540"/>
                                        </p:tgtEl>
                                        <p:attrNameLst>
                                          <p:attrName>fill.on</p:attrName>
                                        </p:attrNameLst>
                                      </p:cBhvr>
                                      <p:to>
                                        <p:strVal val="true"/>
                                      </p:to>
                                    </p:set>
                                  </p:childTnLst>
                                </p:cTn>
                              </p:par>
                            </p:childTnLst>
                          </p:cTn>
                        </p:par>
                        <p:par>
                          <p:cTn id="22" fill="hold" nodeType="afterGroup">
                            <p:stCondLst>
                              <p:cond delay="1500"/>
                            </p:stCondLst>
                            <p:childTnLst>
                              <p:par>
                                <p:cTn id="23" presetID="8" presetClass="entr" presetSubtype="16" fill="hold" nodeType="afterEffect">
                                  <p:stCondLst>
                                    <p:cond delay="0"/>
                                  </p:stCondLst>
                                  <p:childTnLst>
                                    <p:set>
                                      <p:cBhvr>
                                        <p:cTn id="24" dur="1" fill="hold">
                                          <p:stCondLst>
                                            <p:cond delay="0"/>
                                          </p:stCondLst>
                                        </p:cTn>
                                        <p:tgtEl>
                                          <p:spTgt spid="65540"/>
                                        </p:tgtEl>
                                        <p:attrNameLst>
                                          <p:attrName>style.visibility</p:attrName>
                                        </p:attrNameLst>
                                      </p:cBhvr>
                                      <p:to>
                                        <p:strVal val="visible"/>
                                      </p:to>
                                    </p:set>
                                    <p:animEffect transition="in" filter="diamond(in)">
                                      <p:cBhvr>
                                        <p:cTn id="25" dur="2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9" name="Picture 9"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2" name="Rectangle 2"/>
          <p:cNvSpPr>
            <a:spLocks noGrp="1" noChangeArrowheads="1"/>
          </p:cNvSpPr>
          <p:nvPr>
            <p:ph type="title"/>
          </p:nvPr>
        </p:nvSpPr>
        <p:spPr/>
        <p:txBody>
          <a:bodyPr/>
          <a:lstStyle/>
          <a:p>
            <a:r>
              <a:rPr lang="en-US">
                <a:solidFill>
                  <a:srgbClr val="FF0000"/>
                </a:solidFill>
              </a:rPr>
              <a:t>The key</a:t>
            </a:r>
          </a:p>
        </p:txBody>
      </p:sp>
      <p:sp>
        <p:nvSpPr>
          <p:cNvPr id="66563" name="Rectangle 3"/>
          <p:cNvSpPr>
            <a:spLocks noGrp="1" noChangeArrowheads="1"/>
          </p:cNvSpPr>
          <p:nvPr>
            <p:ph type="body" idx="1"/>
          </p:nvPr>
        </p:nvSpPr>
        <p:spPr/>
        <p:txBody>
          <a:bodyPr/>
          <a:lstStyle/>
          <a:p>
            <a:pPr>
              <a:lnSpc>
                <a:spcPct val="90000"/>
              </a:lnSpc>
              <a:buFontTx/>
              <a:buNone/>
            </a:pPr>
            <a:r>
              <a:rPr lang="en-US" sz="2400">
                <a:solidFill>
                  <a:srgbClr val="FF0000"/>
                </a:solidFill>
              </a:rPr>
              <a:t>The key electrical safety principles focus on the protection of owners, employers, and employees. To ensure a safer workplace, electrical professionals must change their existing cultures, beliefs and practices and follow electrical safety standards and regulations. By understanding electrical safety standards and regulations, establishing and following an electrical safety program, understanding and identifying electrical hazards, using safe work procedures, tools, and protective equipment, and improving electrical system safety by design, the electrical industry can work in a safer environment.</a:t>
            </a:r>
          </a:p>
        </p:txBody>
      </p:sp>
      <p:pic>
        <p:nvPicPr>
          <p:cNvPr id="66564"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476375"/>
          </a:xfrm>
          <a:prstGeom prst="rect">
            <a:avLst/>
          </a:prstGeom>
          <a:noFill/>
          <a:extLst>
            <a:ext uri="{909E8E84-426E-40DD-AFC4-6F175D3DCCD1}">
              <a14:hiddenFill xmlns:a14="http://schemas.microsoft.com/office/drawing/2010/main">
                <a:solidFill>
                  <a:srgbClr val="FFFFFF"/>
                </a:solidFill>
              </a14:hiddenFill>
            </a:ext>
          </a:extLst>
        </p:spPr>
      </p:pic>
      <p:sp>
        <p:nvSpPr>
          <p:cNvPr id="66572" name="WordArt 12"/>
          <p:cNvSpPr>
            <a:spLocks noChangeArrowheads="1" noChangeShapeType="1" noTextEdit="1"/>
          </p:cNvSpPr>
          <p:nvPr/>
        </p:nvSpPr>
        <p:spPr bwMode="auto">
          <a:xfrm>
            <a:off x="3733800" y="5410200"/>
            <a:ext cx="51054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ELECTRICITY</a:t>
            </a:r>
          </a:p>
        </p:txBody>
      </p:sp>
    </p:spTree>
    <p:extLst>
      <p:ext uri="{BB962C8B-B14F-4D97-AF65-F5344CB8AC3E}">
        <p14:creationId xmlns:p14="http://schemas.microsoft.com/office/powerpoint/2010/main" val="3757551410"/>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 to="" calcmode="lin" valueType="num">
                                      <p:cBhvr>
                                        <p:cTn id="7" dur="1" fill="hold"/>
                                        <p:tgtEl>
                                          <p:spTgt spid="66562"/>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6563">
                                            <p:txEl>
                                              <p:pRg st="0" end="0"/>
                                            </p:txEl>
                                          </p:spTgt>
                                        </p:tgtEl>
                                        <p:attrNameLst>
                                          <p:attrName>style.visibility</p:attrName>
                                        </p:attrNameLst>
                                      </p:cBhvr>
                                      <p:to>
                                        <p:strVal val="visible"/>
                                      </p:to>
                                    </p:set>
                                    <p:anim to="" calcmode="lin" valueType="num">
                                      <p:cBhvr>
                                        <p:cTn id="11" dur="1" fill="hold"/>
                                        <p:tgtEl>
                                          <p:spTgt spid="66563">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nodeType="afterEffect">
                                  <p:stCondLst>
                                    <p:cond delay="0"/>
                                  </p:stCondLst>
                                  <p:childTnLst>
                                    <p:set>
                                      <p:cBhvr>
                                        <p:cTn id="14" dur="1" fill="hold">
                                          <p:stCondLst>
                                            <p:cond delay="0"/>
                                          </p:stCondLst>
                                        </p:cTn>
                                        <p:tgtEl>
                                          <p:spTgt spid="66564"/>
                                        </p:tgtEl>
                                        <p:attrNameLst>
                                          <p:attrName>style.visibility</p:attrName>
                                        </p:attrNameLst>
                                      </p:cBhvr>
                                      <p:to>
                                        <p:strVal val="visible"/>
                                      </p:to>
                                    </p:set>
                                    <p:anim to="" calcmode="lin" valueType="num">
                                      <p:cBhvr>
                                        <p:cTn id="15" dur="1" fill="hold"/>
                                        <p:tgtEl>
                                          <p:spTgt spid="665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UNSAFE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99465"/>
      </p:ext>
    </p:extLst>
  </p:cSld>
  <p:clrMapOvr>
    <a:masterClrMapping/>
  </p:clrMapOvr>
  <p:transition advTm="1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228600"/>
            <a:ext cx="838200" cy="762000"/>
          </a:xfrm>
        </p:spPr>
        <p:txBody>
          <a:bodyPr/>
          <a:lstStyle/>
          <a:p>
            <a:r>
              <a:rPr lang="en-US" sz="1000"/>
              <a:t>BEGIN </a:t>
            </a:r>
            <a:br>
              <a:rPr lang="en-US" sz="1000"/>
            </a:br>
            <a:r>
              <a:rPr lang="en-US" sz="700"/>
              <a:t>INSTRUCTION</a:t>
            </a:r>
            <a:br>
              <a:rPr lang="en-US" sz="700"/>
            </a:br>
            <a:r>
              <a:rPr lang="en-US" sz="600"/>
              <a:t/>
            </a:r>
            <a:br>
              <a:rPr lang="en-US" sz="600"/>
            </a:br>
            <a:r>
              <a:rPr lang="en-US" sz="1400" b="1">
                <a:solidFill>
                  <a:srgbClr val="FF0000"/>
                </a:solidFill>
              </a:rPr>
              <a:t>ZONE</a:t>
            </a:r>
          </a:p>
        </p:txBody>
      </p:sp>
      <p:sp>
        <p:nvSpPr>
          <p:cNvPr id="71683" name="Rectangle 3"/>
          <p:cNvSpPr>
            <a:spLocks noGrp="1" noChangeArrowheads="1"/>
          </p:cNvSpPr>
          <p:nvPr>
            <p:ph type="body" idx="1"/>
          </p:nvPr>
        </p:nvSpPr>
        <p:spPr>
          <a:xfrm>
            <a:off x="304800" y="2667000"/>
            <a:ext cx="4038600" cy="2392363"/>
          </a:xfrm>
        </p:spPr>
        <p:txBody>
          <a:bodyPr/>
          <a:lstStyle/>
          <a:p>
            <a:pPr>
              <a:lnSpc>
                <a:spcPct val="90000"/>
              </a:lnSpc>
              <a:buFontTx/>
              <a:buNone/>
            </a:pPr>
            <a:r>
              <a:rPr lang="en-US" sz="2000" b="1">
                <a:solidFill>
                  <a:schemeClr val="accent2"/>
                </a:solidFill>
              </a:rPr>
              <a:t>On the worksite</a:t>
            </a:r>
          </a:p>
          <a:p>
            <a:pPr>
              <a:lnSpc>
                <a:spcPct val="90000"/>
              </a:lnSpc>
              <a:buFont typeface="Wingdings" pitchFamily="2" charset="2"/>
              <a:buChar char="Ø"/>
            </a:pPr>
            <a:r>
              <a:rPr lang="en-US" sz="1800" b="1">
                <a:solidFill>
                  <a:srgbClr val="FF0000"/>
                </a:solidFill>
              </a:rPr>
              <a:t>Equipment contacting a live electrical line can cause fire, explosion, or electrocution.</a:t>
            </a:r>
          </a:p>
          <a:p>
            <a:pPr>
              <a:lnSpc>
                <a:spcPct val="90000"/>
              </a:lnSpc>
              <a:buFont typeface="Wingdings" pitchFamily="2" charset="2"/>
              <a:buChar char="Ø"/>
            </a:pPr>
            <a:r>
              <a:rPr lang="en-US" sz="1800" b="1">
                <a:solidFill>
                  <a:srgbClr val="FF0000"/>
                </a:solidFill>
              </a:rPr>
              <a:t>Electricity can arc from the line to the equipment.</a:t>
            </a:r>
          </a:p>
          <a:p>
            <a:pPr>
              <a:lnSpc>
                <a:spcPct val="90000"/>
              </a:lnSpc>
              <a:buFont typeface="Wingdings" pitchFamily="2" charset="2"/>
              <a:buChar char="Ø"/>
            </a:pPr>
            <a:r>
              <a:rPr lang="en-US" sz="1800" b="1">
                <a:solidFill>
                  <a:srgbClr val="FF0000"/>
                </a:solidFill>
              </a:rPr>
              <a:t>Electricity can cause severe burn and death.</a:t>
            </a:r>
          </a:p>
          <a:p>
            <a:pPr>
              <a:lnSpc>
                <a:spcPct val="90000"/>
              </a:lnSpc>
            </a:pPr>
            <a:endParaRPr lang="en-US" sz="1800" b="1">
              <a:solidFill>
                <a:srgbClr val="FF0000"/>
              </a:solidFill>
            </a:endParaRPr>
          </a:p>
        </p:txBody>
      </p:sp>
      <p:sp>
        <p:nvSpPr>
          <p:cNvPr id="71685" name="Text Box 5"/>
          <p:cNvSpPr txBox="1">
            <a:spLocks noChangeArrowheads="1"/>
          </p:cNvSpPr>
          <p:nvPr/>
        </p:nvSpPr>
        <p:spPr bwMode="auto">
          <a:xfrm>
            <a:off x="228600" y="5257800"/>
            <a:ext cx="5791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accent2"/>
                </a:solidFill>
              </a:rPr>
              <a:t>Work around electricity only</a:t>
            </a:r>
          </a:p>
          <a:p>
            <a:pPr>
              <a:spcBef>
                <a:spcPct val="50000"/>
              </a:spcBef>
              <a:buFont typeface="Wingdings" pitchFamily="2" charset="2"/>
              <a:buChar char="v"/>
            </a:pPr>
            <a:r>
              <a:rPr lang="en-US" sz="2000">
                <a:solidFill>
                  <a:srgbClr val="FF0000"/>
                </a:solidFill>
              </a:rPr>
              <a:t> When you are trained in all aspects of the job.</a:t>
            </a:r>
          </a:p>
          <a:p>
            <a:pPr>
              <a:spcBef>
                <a:spcPct val="50000"/>
              </a:spcBef>
              <a:buFont typeface="Wingdings" pitchFamily="2" charset="2"/>
              <a:buChar char="v"/>
            </a:pPr>
            <a:r>
              <a:rPr lang="en-US" sz="2000">
                <a:solidFill>
                  <a:srgbClr val="FF0000"/>
                </a:solidFill>
              </a:rPr>
              <a:t> When you have reason to be there.</a:t>
            </a:r>
          </a:p>
        </p:txBody>
      </p:sp>
      <p:pic>
        <p:nvPicPr>
          <p:cNvPr id="71686" name="Picture 6" descr="ROADWA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75" y="2581275"/>
            <a:ext cx="36576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ROADWA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14800"/>
            <a:ext cx="2076450" cy="2743200"/>
          </a:xfrm>
          <a:prstGeom prst="rect">
            <a:avLst/>
          </a:prstGeom>
          <a:noFill/>
          <a:extLst>
            <a:ext uri="{909E8E84-426E-40DD-AFC4-6F175D3DCCD1}">
              <a14:hiddenFill xmlns:a14="http://schemas.microsoft.com/office/drawing/2010/main">
                <a:solidFill>
                  <a:srgbClr val="FFFFFF"/>
                </a:solidFill>
              </a14:hiddenFill>
            </a:ext>
          </a:extLst>
        </p:spPr>
      </p:pic>
      <p:sp>
        <p:nvSpPr>
          <p:cNvPr id="71688" name="Text Box 8"/>
          <p:cNvSpPr txBox="1">
            <a:spLocks noChangeArrowheads="1"/>
          </p:cNvSpPr>
          <p:nvPr/>
        </p:nvSpPr>
        <p:spPr bwMode="auto">
          <a:xfrm>
            <a:off x="228600" y="2590800"/>
            <a:ext cx="748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2800"/>
          </a:p>
        </p:txBody>
      </p:sp>
      <p:sp>
        <p:nvSpPr>
          <p:cNvPr id="71689" name="WordArt 9"/>
          <p:cNvSpPr>
            <a:spLocks noChangeArrowheads="1" noChangeShapeType="1" noTextEdit="1"/>
          </p:cNvSpPr>
          <p:nvPr/>
        </p:nvSpPr>
        <p:spPr bwMode="auto">
          <a:xfrm>
            <a:off x="990600" y="228600"/>
            <a:ext cx="7467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Times New Roman"/>
                <a:cs typeface="Times New Roman"/>
              </a:rPr>
              <a:t>ELECTRICAL HAZARDS </a:t>
            </a:r>
          </a:p>
        </p:txBody>
      </p:sp>
      <p:sp>
        <p:nvSpPr>
          <p:cNvPr id="71690" name="WordArt 10"/>
          <p:cNvSpPr>
            <a:spLocks noChangeArrowheads="1" noChangeShapeType="1" noTextEdit="1"/>
          </p:cNvSpPr>
          <p:nvPr/>
        </p:nvSpPr>
        <p:spPr bwMode="auto">
          <a:xfrm>
            <a:off x="2133600" y="914400"/>
            <a:ext cx="5257800" cy="381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ROADWAY SAFETY</a:t>
            </a:r>
          </a:p>
        </p:txBody>
      </p:sp>
      <p:sp>
        <p:nvSpPr>
          <p:cNvPr id="71691" name="Text Box 11"/>
          <p:cNvSpPr txBox="1">
            <a:spLocks noChangeArrowheads="1"/>
          </p:cNvSpPr>
          <p:nvPr/>
        </p:nvSpPr>
        <p:spPr bwMode="auto">
          <a:xfrm>
            <a:off x="533400" y="1524000"/>
            <a:ext cx="8035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a:t>What are the dangers of Electricity?</a:t>
            </a:r>
          </a:p>
          <a:p>
            <a:pPr algn="ctr"/>
            <a:r>
              <a:rPr lang="en-US" sz="2400">
                <a:solidFill>
                  <a:schemeClr val="accent2"/>
                </a:solidFill>
              </a:rPr>
              <a:t>Contact can cause explosion, fire, electrocution.</a:t>
            </a:r>
          </a:p>
        </p:txBody>
      </p:sp>
      <p:sp>
        <p:nvSpPr>
          <p:cNvPr id="71692" name="AutoShape 12"/>
          <p:cNvSpPr>
            <a:spLocks noChangeArrowheads="1"/>
          </p:cNvSpPr>
          <p:nvPr/>
        </p:nvSpPr>
        <p:spPr bwMode="auto">
          <a:xfrm>
            <a:off x="8382000" y="152400"/>
            <a:ext cx="762000" cy="1066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1</a:t>
            </a:r>
          </a:p>
        </p:txBody>
      </p:sp>
    </p:spTree>
    <p:extLst>
      <p:ext uri="{BB962C8B-B14F-4D97-AF65-F5344CB8AC3E}">
        <p14:creationId xmlns:p14="http://schemas.microsoft.com/office/powerpoint/2010/main" val="2702423280"/>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1689"/>
                                        </p:tgtEl>
                                        <p:attrNameLst>
                                          <p:attrName>style.visibility</p:attrName>
                                        </p:attrNameLst>
                                      </p:cBhvr>
                                      <p:to>
                                        <p:strVal val="visible"/>
                                      </p:to>
                                    </p:set>
                                    <p:anim to="" calcmode="lin" valueType="num">
                                      <p:cBhvr>
                                        <p:cTn id="7" dur="1" fill="hold"/>
                                        <p:tgtEl>
                                          <p:spTgt spid="71689"/>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1690"/>
                                        </p:tgtEl>
                                        <p:attrNameLst>
                                          <p:attrName>style.visibility</p:attrName>
                                        </p:attrNameLst>
                                      </p:cBhvr>
                                      <p:to>
                                        <p:strVal val="visible"/>
                                      </p:to>
                                    </p:set>
                                    <p:anim to="" calcmode="lin" valueType="num">
                                      <p:cBhvr>
                                        <p:cTn id="11" dur="1" fill="hold"/>
                                        <p:tgtEl>
                                          <p:spTgt spid="71690"/>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71691"/>
                                        </p:tgtEl>
                                        <p:attrNameLst>
                                          <p:attrName>style.visibility</p:attrName>
                                        </p:attrNameLst>
                                      </p:cBhvr>
                                      <p:to>
                                        <p:strVal val="visible"/>
                                      </p:to>
                                    </p:set>
                                    <p:anim to="" calcmode="lin" valueType="num">
                                      <p:cBhvr>
                                        <p:cTn id="15" dur="1" fill="hold"/>
                                        <p:tgtEl>
                                          <p:spTgt spid="71691"/>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71683">
                                            <p:txEl>
                                              <p:pRg st="0" end="0"/>
                                            </p:txEl>
                                          </p:spTgt>
                                        </p:tgtEl>
                                        <p:attrNameLst>
                                          <p:attrName>style.visibility</p:attrName>
                                        </p:attrNameLst>
                                      </p:cBhvr>
                                      <p:to>
                                        <p:strVal val="visible"/>
                                      </p:to>
                                    </p:set>
                                    <p:anim to="" calcmode="lin" valueType="num">
                                      <p:cBhvr>
                                        <p:cTn id="19" dur="1" fill="hold"/>
                                        <p:tgtEl>
                                          <p:spTgt spid="71683">
                                            <p:txEl>
                                              <p:pRg st="0" end="0"/>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71683">
                                            <p:txEl>
                                              <p:pRg st="1" end="1"/>
                                            </p:txEl>
                                          </p:spTgt>
                                        </p:tgtEl>
                                        <p:attrNameLst>
                                          <p:attrName>style.visibility</p:attrName>
                                        </p:attrNameLst>
                                      </p:cBhvr>
                                      <p:to>
                                        <p:strVal val="visible"/>
                                      </p:to>
                                    </p:set>
                                    <p:anim to="" calcmode="lin" valueType="num">
                                      <p:cBhvr>
                                        <p:cTn id="23" dur="1" fill="hold"/>
                                        <p:tgtEl>
                                          <p:spTgt spid="71683">
                                            <p:txEl>
                                              <p:pRg st="1" end="1"/>
                                            </p:txEl>
                                          </p:spTgt>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71683">
                                            <p:txEl>
                                              <p:pRg st="2" end="2"/>
                                            </p:txEl>
                                          </p:spTgt>
                                        </p:tgtEl>
                                        <p:attrNameLst>
                                          <p:attrName>style.visibility</p:attrName>
                                        </p:attrNameLst>
                                      </p:cBhvr>
                                      <p:to>
                                        <p:strVal val="visible"/>
                                      </p:to>
                                    </p:set>
                                    <p:anim to="" calcmode="lin" valueType="num">
                                      <p:cBhvr>
                                        <p:cTn id="27" dur="1" fill="hold"/>
                                        <p:tgtEl>
                                          <p:spTgt spid="71683">
                                            <p:txEl>
                                              <p:pRg st="2" end="2"/>
                                            </p:txEl>
                                          </p:spTgt>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71683">
                                            <p:txEl>
                                              <p:pRg st="3" end="3"/>
                                            </p:txEl>
                                          </p:spTgt>
                                        </p:tgtEl>
                                        <p:attrNameLst>
                                          <p:attrName>style.visibility</p:attrName>
                                        </p:attrNameLst>
                                      </p:cBhvr>
                                      <p:to>
                                        <p:strVal val="visible"/>
                                      </p:to>
                                    </p:set>
                                    <p:anim to="" calcmode="lin" valueType="num">
                                      <p:cBhvr>
                                        <p:cTn id="31" dur="1" fill="hold"/>
                                        <p:tgtEl>
                                          <p:spTgt spid="71683">
                                            <p:txEl>
                                              <p:pRg st="3" end="3"/>
                                            </p:txEl>
                                          </p:spTgt>
                                        </p:tgtEl>
                                        <p:attrNameLst>
                                          <p:attrName/>
                                        </p:attrNameLst>
                                      </p:cBhvr>
                                    </p:anim>
                                  </p:childTnLst>
                                </p:cTn>
                              </p:par>
                            </p:childTnLst>
                          </p:cTn>
                        </p:par>
                        <p:par>
                          <p:cTn id="32" fill="hold" nodeType="afterGroup">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71685"/>
                                        </p:tgtEl>
                                        <p:attrNameLst>
                                          <p:attrName>style.visibility</p:attrName>
                                        </p:attrNameLst>
                                      </p:cBhvr>
                                      <p:to>
                                        <p:strVal val="visible"/>
                                      </p:to>
                                    </p:set>
                                    <p:anim to="" calcmode="lin" valueType="num">
                                      <p:cBhvr>
                                        <p:cTn id="35" dur="1" fill="hold"/>
                                        <p:tgtEl>
                                          <p:spTgt spid="71685"/>
                                        </p:tgtEl>
                                        <p:attrNameLst>
                                          <p:attrName/>
                                        </p:attrNameLst>
                                      </p:cBhvr>
                                    </p:anim>
                                  </p:childTnLst>
                                </p:cTn>
                              </p:par>
                            </p:childTnLst>
                          </p:cTn>
                        </p:par>
                        <p:par>
                          <p:cTn id="36" fill="hold" nodeType="afterGroup">
                            <p:stCondLst>
                              <p:cond delay="0"/>
                            </p:stCondLst>
                            <p:childTnLst>
                              <p:par>
                                <p:cTn id="37" presetID="24" presetClass="entr" presetSubtype="0" fill="hold" nodeType="afterEffect">
                                  <p:stCondLst>
                                    <p:cond delay="0"/>
                                  </p:stCondLst>
                                  <p:childTnLst>
                                    <p:set>
                                      <p:cBhvr>
                                        <p:cTn id="38" dur="1" fill="hold">
                                          <p:stCondLst>
                                            <p:cond delay="0"/>
                                          </p:stCondLst>
                                        </p:cTn>
                                        <p:tgtEl>
                                          <p:spTgt spid="71686"/>
                                        </p:tgtEl>
                                        <p:attrNameLst>
                                          <p:attrName>style.visibility</p:attrName>
                                        </p:attrNameLst>
                                      </p:cBhvr>
                                      <p:to>
                                        <p:strVal val="visible"/>
                                      </p:to>
                                    </p:set>
                                    <p:anim to="" calcmode="lin" valueType="num">
                                      <p:cBhvr>
                                        <p:cTn id="39" dur="1" fill="hold"/>
                                        <p:tgtEl>
                                          <p:spTgt spid="71686"/>
                                        </p:tgtEl>
                                        <p:attrNameLst>
                                          <p:attrName/>
                                        </p:attrNameLst>
                                      </p:cBhvr>
                                    </p:anim>
                                  </p:childTnLst>
                                </p:cTn>
                              </p:par>
                            </p:childTnLst>
                          </p:cTn>
                        </p:par>
                        <p:par>
                          <p:cTn id="40" fill="hold" nodeType="afterGroup">
                            <p:stCondLst>
                              <p:cond delay="0"/>
                            </p:stCondLst>
                            <p:childTnLst>
                              <p:par>
                                <p:cTn id="41" presetID="24" presetClass="entr" presetSubtype="0" fill="hold" nodeType="afterEffect">
                                  <p:stCondLst>
                                    <p:cond delay="0"/>
                                  </p:stCondLst>
                                  <p:childTnLst>
                                    <p:set>
                                      <p:cBhvr>
                                        <p:cTn id="42" dur="1" fill="hold">
                                          <p:stCondLst>
                                            <p:cond delay="0"/>
                                          </p:stCondLst>
                                        </p:cTn>
                                        <p:tgtEl>
                                          <p:spTgt spid="71687"/>
                                        </p:tgtEl>
                                        <p:attrNameLst>
                                          <p:attrName>style.visibility</p:attrName>
                                        </p:attrNameLst>
                                      </p:cBhvr>
                                      <p:to>
                                        <p:strVal val="visible"/>
                                      </p:to>
                                    </p:set>
                                    <p:anim to="" calcmode="lin" valueType="num">
                                      <p:cBhvr>
                                        <p:cTn id="43" dur="1" fill="hold"/>
                                        <p:tgtEl>
                                          <p:spTgt spid="716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71685" grpId="0"/>
      <p:bldP spid="71689" grpId="0" animBg="1"/>
      <p:bldP spid="71690" grpId="0" animBg="1"/>
      <p:bldP spid="7169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73741" name="Picture 13" descr="ROADWAY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800600"/>
            <a:ext cx="3886200" cy="1833563"/>
          </a:xfrm>
          <a:prstGeom prst="rect">
            <a:avLst/>
          </a:prstGeom>
          <a:noFill/>
          <a:extLst>
            <a:ext uri="{909E8E84-426E-40DD-AFC4-6F175D3DCCD1}">
              <a14:hiddenFill xmlns:a14="http://schemas.microsoft.com/office/drawing/2010/main">
                <a:solidFill>
                  <a:srgbClr val="FFFFFF"/>
                </a:solidFill>
              </a14:hiddenFill>
            </a:ext>
          </a:extLst>
        </p:spPr>
      </p:pic>
      <p:sp>
        <p:nvSpPr>
          <p:cNvPr id="73739" name="Rectangle 11"/>
          <p:cNvSpPr>
            <a:spLocks noGrp="1" noChangeArrowheads="1"/>
          </p:cNvSpPr>
          <p:nvPr>
            <p:ph type="body" sz="half" idx="1"/>
          </p:nvPr>
        </p:nvSpPr>
        <p:spPr>
          <a:xfrm>
            <a:off x="0" y="2362200"/>
            <a:ext cx="8458200" cy="2667000"/>
          </a:xfrm>
        </p:spPr>
        <p:txBody>
          <a:bodyPr/>
          <a:lstStyle/>
          <a:p>
            <a:pPr>
              <a:lnSpc>
                <a:spcPct val="80000"/>
              </a:lnSpc>
              <a:buFontTx/>
              <a:buNone/>
            </a:pPr>
            <a:r>
              <a:rPr lang="en-US" sz="1800" b="1">
                <a:solidFill>
                  <a:srgbClr val="FF0000"/>
                </a:solidFill>
              </a:rPr>
              <a:t>When working around a power line</a:t>
            </a:r>
          </a:p>
          <a:p>
            <a:pPr>
              <a:lnSpc>
                <a:spcPct val="80000"/>
              </a:lnSpc>
              <a:buFontTx/>
              <a:buNone/>
            </a:pPr>
            <a:endParaRPr lang="en-US" sz="1000" b="1">
              <a:solidFill>
                <a:srgbClr val="FF0000"/>
              </a:solidFill>
            </a:endParaRPr>
          </a:p>
          <a:p>
            <a:pPr>
              <a:lnSpc>
                <a:spcPct val="80000"/>
              </a:lnSpc>
              <a:buClr>
                <a:srgbClr val="00FFFF"/>
              </a:buClr>
              <a:buFont typeface="Wingdings" pitchFamily="2" charset="2"/>
              <a:buChar char="Ø"/>
            </a:pPr>
            <a:r>
              <a:rPr lang="en-US" sz="1800"/>
              <a:t> Get the utility company to mark, flag, and shield lines.</a:t>
            </a:r>
          </a:p>
          <a:p>
            <a:pPr>
              <a:lnSpc>
                <a:spcPct val="80000"/>
              </a:lnSpc>
              <a:buClr>
                <a:srgbClr val="00FFFF"/>
              </a:buClr>
              <a:buFont typeface="Wingdings" pitchFamily="2" charset="2"/>
              <a:buChar char="Ø"/>
            </a:pPr>
            <a:r>
              <a:rPr lang="en-US" sz="1800"/>
              <a:t> Assume it is live until tested, have it de-energized and visibly grounded.</a:t>
            </a:r>
          </a:p>
          <a:p>
            <a:pPr>
              <a:lnSpc>
                <a:spcPct val="80000"/>
              </a:lnSpc>
              <a:buClr>
                <a:srgbClr val="00FFFF"/>
              </a:buClr>
              <a:buFont typeface="Wingdings" pitchFamily="2" charset="2"/>
              <a:buChar char="Ø"/>
            </a:pPr>
            <a:r>
              <a:rPr lang="en-US" sz="1800"/>
              <a:t> If it must remain energized, keep equipment and load at least 10 foot </a:t>
            </a:r>
          </a:p>
          <a:p>
            <a:pPr>
              <a:lnSpc>
                <a:spcPct val="80000"/>
              </a:lnSpc>
              <a:buClr>
                <a:srgbClr val="00FFFF"/>
              </a:buClr>
              <a:buFont typeface="Wingdings" pitchFamily="2" charset="2"/>
              <a:buNone/>
            </a:pPr>
            <a:r>
              <a:rPr lang="en-US" sz="1800"/>
              <a:t>	 away and  use a spotter to warn the operator.</a:t>
            </a:r>
          </a:p>
          <a:p>
            <a:pPr>
              <a:lnSpc>
                <a:spcPct val="80000"/>
              </a:lnSpc>
              <a:buClr>
                <a:srgbClr val="00FFFF"/>
              </a:buClr>
              <a:buFont typeface="Wingdings" pitchFamily="2" charset="2"/>
              <a:buChar char="Ø"/>
            </a:pPr>
            <a:r>
              <a:rPr lang="en-US" sz="1800"/>
              <a:t> Post a signs at ground level to mark safe distance.</a:t>
            </a:r>
          </a:p>
          <a:p>
            <a:pPr>
              <a:lnSpc>
                <a:spcPct val="80000"/>
              </a:lnSpc>
              <a:buClr>
                <a:srgbClr val="00FFFF"/>
              </a:buClr>
              <a:buFont typeface="Wingdings" pitchFamily="2" charset="2"/>
              <a:buChar char="Ø"/>
            </a:pPr>
            <a:r>
              <a:rPr lang="en-US" sz="1800"/>
              <a:t> Make all workers and drivers who must enter the </a:t>
            </a:r>
          </a:p>
          <a:p>
            <a:pPr>
              <a:lnSpc>
                <a:spcPct val="80000"/>
              </a:lnSpc>
              <a:buClr>
                <a:srgbClr val="00FFFF"/>
              </a:buClr>
              <a:buFont typeface="Wingdings" pitchFamily="2" charset="2"/>
              <a:buNone/>
            </a:pPr>
            <a:r>
              <a:rPr lang="en-US" sz="1800"/>
              <a:t>	area aware of the overhead lines.</a:t>
            </a:r>
          </a:p>
          <a:p>
            <a:pPr>
              <a:lnSpc>
                <a:spcPct val="80000"/>
              </a:lnSpc>
              <a:buFontTx/>
              <a:buNone/>
            </a:pPr>
            <a:endParaRPr lang="en-US" sz="1800" b="1"/>
          </a:p>
        </p:txBody>
      </p:sp>
      <p:sp>
        <p:nvSpPr>
          <p:cNvPr id="73734" name="Rectangle 6"/>
          <p:cNvSpPr>
            <a:spLocks noChangeArrowheads="1"/>
          </p:cNvSpPr>
          <p:nvPr/>
        </p:nvSpPr>
        <p:spPr bwMode="auto">
          <a:xfrm>
            <a:off x="152400" y="152400"/>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000">
                <a:solidFill>
                  <a:schemeClr val="tx2"/>
                </a:solidFill>
              </a:rPr>
              <a:t>BEGIN </a:t>
            </a:r>
            <a:br>
              <a:rPr lang="en-US" sz="1000">
                <a:solidFill>
                  <a:schemeClr val="tx2"/>
                </a:solidFill>
              </a:rPr>
            </a:br>
            <a:r>
              <a:rPr lang="en-US" sz="700">
                <a:solidFill>
                  <a:schemeClr val="tx2"/>
                </a:solidFill>
              </a:rPr>
              <a:t>INSTRUCTION</a:t>
            </a:r>
            <a:br>
              <a:rPr lang="en-US" sz="700">
                <a:solidFill>
                  <a:schemeClr val="tx2"/>
                </a:solidFill>
              </a:rPr>
            </a:br>
            <a:r>
              <a:rPr lang="en-US" sz="600">
                <a:solidFill>
                  <a:schemeClr val="tx2"/>
                </a:solidFill>
              </a:rPr>
              <a:t/>
            </a:r>
            <a:br>
              <a:rPr lang="en-US" sz="600">
                <a:solidFill>
                  <a:schemeClr val="tx2"/>
                </a:solidFill>
              </a:rPr>
            </a:br>
            <a:r>
              <a:rPr lang="en-US" sz="1400" b="1">
                <a:solidFill>
                  <a:srgbClr val="FF0000"/>
                </a:solidFill>
              </a:rPr>
              <a:t>ZONE</a:t>
            </a:r>
          </a:p>
        </p:txBody>
      </p:sp>
      <p:sp>
        <p:nvSpPr>
          <p:cNvPr id="73736" name="Text Box 8"/>
          <p:cNvSpPr txBox="1">
            <a:spLocks noChangeArrowheads="1"/>
          </p:cNvSpPr>
          <p:nvPr/>
        </p:nvSpPr>
        <p:spPr bwMode="auto">
          <a:xfrm>
            <a:off x="457200" y="228282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FFFF"/>
              </a:buClr>
              <a:buFont typeface="Wingdings" pitchFamily="2" charset="2"/>
              <a:buNone/>
            </a:pPr>
            <a:r>
              <a:rPr lang="en-US"/>
              <a:t>   </a:t>
            </a:r>
          </a:p>
        </p:txBody>
      </p:sp>
      <p:graphicFrame>
        <p:nvGraphicFramePr>
          <p:cNvPr id="73814" name="Group 86"/>
          <p:cNvGraphicFramePr>
            <a:graphicFrameLocks noGrp="1"/>
          </p:cNvGraphicFramePr>
          <p:nvPr>
            <p:ph sz="half" idx="2"/>
          </p:nvPr>
        </p:nvGraphicFramePr>
        <p:xfrm>
          <a:off x="6553200" y="4114800"/>
          <a:ext cx="2362200" cy="2414842"/>
        </p:xfrm>
        <a:graphic>
          <a:graphicData uri="http://schemas.openxmlformats.org/drawingml/2006/table">
            <a:tbl>
              <a:tblPr/>
              <a:tblGrid>
                <a:gridCol w="1295400"/>
                <a:gridCol w="1066800"/>
              </a:tblGrid>
              <a:tr h="3048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MINIMUM SAFE DISTANCE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POWER LINES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VOLTAGE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DISTANCE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50 kV OR BELOW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&gt;50 – 200 kV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&gt;200 – 350 kV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&gt;350 – 500 kV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&gt;500 – 750 kV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&gt;750 – 1,000 kV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More in fog or rain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lang="en-US"/>
                    </a:p>
                  </a:txBody>
                  <a:tcPr/>
                </a:tc>
              </a:tr>
            </a:tbl>
          </a:graphicData>
        </a:graphic>
      </p:graphicFrame>
      <p:sp>
        <p:nvSpPr>
          <p:cNvPr id="73816" name="WordArt 88"/>
          <p:cNvSpPr>
            <a:spLocks noChangeArrowheads="1" noChangeShapeType="1" noTextEdit="1"/>
          </p:cNvSpPr>
          <p:nvPr/>
        </p:nvSpPr>
        <p:spPr bwMode="auto">
          <a:xfrm>
            <a:off x="990600" y="228600"/>
            <a:ext cx="7467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Times New Roman"/>
                <a:cs typeface="Times New Roman"/>
              </a:rPr>
              <a:t>ELECTRICAL HAZARDS </a:t>
            </a:r>
          </a:p>
        </p:txBody>
      </p:sp>
      <p:sp>
        <p:nvSpPr>
          <p:cNvPr id="73817" name="WordArt 89"/>
          <p:cNvSpPr>
            <a:spLocks noChangeArrowheads="1" noChangeShapeType="1" noTextEdit="1"/>
          </p:cNvSpPr>
          <p:nvPr/>
        </p:nvSpPr>
        <p:spPr bwMode="auto">
          <a:xfrm>
            <a:off x="2133600" y="914400"/>
            <a:ext cx="5257800" cy="381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FFFF00"/>
                </a:solidFill>
                <a:effectLst>
                  <a:outerShdw dist="125724" dir="18900000" algn="ctr" rotWithShape="0">
                    <a:srgbClr val="000099"/>
                  </a:outerShdw>
                </a:effectLst>
                <a:latin typeface="Impact"/>
              </a:rPr>
              <a:t>ROADWAY SAFETY</a:t>
            </a:r>
          </a:p>
        </p:txBody>
      </p:sp>
      <p:sp>
        <p:nvSpPr>
          <p:cNvPr id="73818" name="AutoShape 90"/>
          <p:cNvSpPr>
            <a:spLocks noChangeArrowheads="1"/>
          </p:cNvSpPr>
          <p:nvPr/>
        </p:nvSpPr>
        <p:spPr bwMode="auto">
          <a:xfrm>
            <a:off x="8382000" y="0"/>
            <a:ext cx="762000" cy="1066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t>2</a:t>
            </a:r>
          </a:p>
        </p:txBody>
      </p:sp>
      <p:sp>
        <p:nvSpPr>
          <p:cNvPr id="73819" name="Rectangle 91"/>
          <p:cNvSpPr>
            <a:spLocks noChangeArrowheads="1"/>
          </p:cNvSpPr>
          <p:nvPr/>
        </p:nvSpPr>
        <p:spPr bwMode="auto">
          <a:xfrm>
            <a:off x="0" y="4800600"/>
            <a:ext cx="2667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0000"/>
                </a:solidFill>
              </a:rPr>
              <a:t>Tips for operators</a:t>
            </a:r>
          </a:p>
          <a:p>
            <a:endParaRPr lang="en-US" b="1">
              <a:solidFill>
                <a:srgbClr val="FF0000"/>
              </a:solidFill>
            </a:endParaRPr>
          </a:p>
          <a:p>
            <a:pPr>
              <a:buClr>
                <a:srgbClr val="00FFFF"/>
              </a:buClr>
              <a:buFont typeface="Wingdings" pitchFamily="2" charset="2"/>
              <a:buChar char="Ø"/>
            </a:pPr>
            <a:r>
              <a:rPr lang="en-US"/>
              <a:t> Mark a safe route </a:t>
            </a:r>
          </a:p>
          <a:p>
            <a:pPr>
              <a:buClr>
                <a:srgbClr val="00FFFF"/>
              </a:buClr>
              <a:buFont typeface="Wingdings" pitchFamily="2" charset="2"/>
              <a:buNone/>
            </a:pPr>
            <a:r>
              <a:rPr lang="en-US"/>
              <a:t>    for repeated travel</a:t>
            </a:r>
          </a:p>
          <a:p>
            <a:pPr>
              <a:buClr>
                <a:srgbClr val="00FFFF"/>
              </a:buClr>
              <a:buFont typeface="Wingdings" pitchFamily="2" charset="2"/>
              <a:buChar char="Ø"/>
            </a:pPr>
            <a:r>
              <a:rPr lang="en-US"/>
              <a:t> Slow down</a:t>
            </a:r>
          </a:p>
        </p:txBody>
      </p:sp>
      <p:sp>
        <p:nvSpPr>
          <p:cNvPr id="73820" name="Text Box 92"/>
          <p:cNvSpPr txBox="1">
            <a:spLocks noChangeArrowheads="1"/>
          </p:cNvSpPr>
          <p:nvPr/>
        </p:nvSpPr>
        <p:spPr bwMode="auto">
          <a:xfrm>
            <a:off x="228600" y="13716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bg1"/>
                </a:solidFill>
              </a:rPr>
              <a:t>How Do We treat Above-Ground Utilities?</a:t>
            </a:r>
          </a:p>
          <a:p>
            <a:pPr algn="ctr"/>
            <a:r>
              <a:rPr lang="en-US" sz="2800">
                <a:solidFill>
                  <a:schemeClr val="accent2"/>
                </a:solidFill>
              </a:rPr>
              <a:t>Use extreme caution and keep your distance.</a:t>
            </a:r>
          </a:p>
        </p:txBody>
      </p:sp>
      <p:pic>
        <p:nvPicPr>
          <p:cNvPr id="73821" name="Picture 93" descr="MC90036172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1905000"/>
            <a:ext cx="942975" cy="912813"/>
          </a:xfrm>
          <a:prstGeom prst="rect">
            <a:avLst/>
          </a:prstGeom>
          <a:noFill/>
          <a:extLst>
            <a:ext uri="{909E8E84-426E-40DD-AFC4-6F175D3DCCD1}">
              <a14:hiddenFill xmlns:a14="http://schemas.microsoft.com/office/drawing/2010/main">
                <a:solidFill>
                  <a:srgbClr val="FFFFFF"/>
                </a:solidFill>
              </a14:hiddenFill>
            </a:ext>
          </a:extLst>
        </p:spPr>
      </p:pic>
      <p:sp>
        <p:nvSpPr>
          <p:cNvPr id="73822" name="WordArt 94"/>
          <p:cNvSpPr>
            <a:spLocks noChangeArrowheads="1" noChangeShapeType="1" noTextEdit="1"/>
          </p:cNvSpPr>
          <p:nvPr/>
        </p:nvSpPr>
        <p:spPr bwMode="auto">
          <a:xfrm>
            <a:off x="7772400" y="2819400"/>
            <a:ext cx="1371600" cy="1050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Danger </a:t>
            </a:r>
          </a:p>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Overhead</a:t>
            </a:r>
          </a:p>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Power </a:t>
            </a:r>
          </a:p>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Line</a:t>
            </a:r>
          </a:p>
        </p:txBody>
      </p:sp>
    </p:spTree>
    <p:extLst>
      <p:ext uri="{BB962C8B-B14F-4D97-AF65-F5344CB8AC3E}">
        <p14:creationId xmlns:p14="http://schemas.microsoft.com/office/powerpoint/2010/main" val="3231035464"/>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3816"/>
                                        </p:tgtEl>
                                        <p:attrNameLst>
                                          <p:attrName>style.visibility</p:attrName>
                                        </p:attrNameLst>
                                      </p:cBhvr>
                                      <p:to>
                                        <p:strVal val="visible"/>
                                      </p:to>
                                    </p:set>
                                    <p:anim to="" calcmode="lin" valueType="num">
                                      <p:cBhvr>
                                        <p:cTn id="7" dur="1" fill="hold"/>
                                        <p:tgtEl>
                                          <p:spTgt spid="73816"/>
                                        </p:tgtEl>
                                        <p:attrNameLst>
                                          <p:attrName/>
                                        </p:attrNameLst>
                                      </p:cBhvr>
                                    </p:anim>
                                  </p:childTnLst>
                                </p:cTn>
                              </p:par>
                            </p:childTnLst>
                          </p:cTn>
                        </p:par>
                        <p:par>
                          <p:cTn id="8" fill="hold" nodeType="afterGroup">
                            <p:stCondLst>
                              <p:cond delay="0"/>
                            </p:stCondLst>
                            <p:childTnLst>
                              <p:par>
                                <p:cTn id="9" presetID="4" presetClass="entr" presetSubtype="16" fill="hold" grpId="0" nodeType="afterEffect">
                                  <p:stCondLst>
                                    <p:cond delay="0"/>
                                  </p:stCondLst>
                                  <p:childTnLst>
                                    <p:set>
                                      <p:cBhvr>
                                        <p:cTn id="10" dur="1" fill="hold">
                                          <p:stCondLst>
                                            <p:cond delay="0"/>
                                          </p:stCondLst>
                                        </p:cTn>
                                        <p:tgtEl>
                                          <p:spTgt spid="73820"/>
                                        </p:tgtEl>
                                        <p:attrNameLst>
                                          <p:attrName>style.visibility</p:attrName>
                                        </p:attrNameLst>
                                      </p:cBhvr>
                                      <p:to>
                                        <p:strVal val="visible"/>
                                      </p:to>
                                    </p:set>
                                    <p:animEffect transition="in" filter="box(in)">
                                      <p:cBhvr>
                                        <p:cTn id="11" dur="2000"/>
                                        <p:tgtEl>
                                          <p:spTgt spid="73820"/>
                                        </p:tgtEl>
                                      </p:cBhvr>
                                    </p:animEffect>
                                  </p:childTnLst>
                                </p:cTn>
                              </p:par>
                            </p:childTnLst>
                          </p:cTn>
                        </p:par>
                        <p:par>
                          <p:cTn id="12" fill="hold" nodeType="afterGroup">
                            <p:stCondLst>
                              <p:cond delay="2000"/>
                            </p:stCondLst>
                            <p:childTnLst>
                              <p:par>
                                <p:cTn id="13" presetID="24" presetClass="entr" presetSubtype="0" fill="hold" grpId="0" nodeType="afterEffect">
                                  <p:stCondLst>
                                    <p:cond delay="0"/>
                                  </p:stCondLst>
                                  <p:childTnLst>
                                    <p:set>
                                      <p:cBhvr>
                                        <p:cTn id="14" dur="1" fill="hold">
                                          <p:stCondLst>
                                            <p:cond delay="0"/>
                                          </p:stCondLst>
                                        </p:cTn>
                                        <p:tgtEl>
                                          <p:spTgt spid="73817"/>
                                        </p:tgtEl>
                                        <p:attrNameLst>
                                          <p:attrName>style.visibility</p:attrName>
                                        </p:attrNameLst>
                                      </p:cBhvr>
                                      <p:to>
                                        <p:strVal val="visible"/>
                                      </p:to>
                                    </p:set>
                                    <p:anim to="" calcmode="lin" valueType="num">
                                      <p:cBhvr>
                                        <p:cTn id="15" dur="1" fill="hold"/>
                                        <p:tgtEl>
                                          <p:spTgt spid="73817"/>
                                        </p:tgtEl>
                                        <p:attrNameLst>
                                          <p:attrName/>
                                        </p:attrNameLst>
                                      </p:cBhvr>
                                    </p:anim>
                                  </p:childTnLst>
                                </p:cTn>
                              </p:par>
                            </p:childTnLst>
                          </p:cTn>
                        </p:par>
                        <p:par>
                          <p:cTn id="16" fill="hold" nodeType="afterGroup">
                            <p:stCondLst>
                              <p:cond delay="2000"/>
                            </p:stCondLst>
                            <p:childTnLst>
                              <p:par>
                                <p:cTn id="17" presetID="24" presetClass="entr" presetSubtype="0" fill="hold" grpId="0" nodeType="afterEffect">
                                  <p:stCondLst>
                                    <p:cond delay="0"/>
                                  </p:stCondLst>
                                  <p:childTnLst>
                                    <p:set>
                                      <p:cBhvr>
                                        <p:cTn id="18" dur="1" fill="hold">
                                          <p:stCondLst>
                                            <p:cond delay="0"/>
                                          </p:stCondLst>
                                        </p:cTn>
                                        <p:tgtEl>
                                          <p:spTgt spid="73739">
                                            <p:txEl>
                                              <p:pRg st="0" end="0"/>
                                            </p:txEl>
                                          </p:spTgt>
                                        </p:tgtEl>
                                        <p:attrNameLst>
                                          <p:attrName>style.visibility</p:attrName>
                                        </p:attrNameLst>
                                      </p:cBhvr>
                                      <p:to>
                                        <p:strVal val="visible"/>
                                      </p:to>
                                    </p:set>
                                    <p:anim to="" calcmode="lin" valueType="num">
                                      <p:cBhvr>
                                        <p:cTn id="19" dur="1" fill="hold"/>
                                        <p:tgtEl>
                                          <p:spTgt spid="73739">
                                            <p:txEl>
                                              <p:pRg st="0" end="0"/>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0"/>
                                          </p:stCondLst>
                                        </p:cTn>
                                        <p:tgtEl>
                                          <p:spTgt spid="73739">
                                            <p:txEl>
                                              <p:pRg st="2" end="2"/>
                                            </p:txEl>
                                          </p:spTgt>
                                        </p:tgtEl>
                                        <p:attrNameLst>
                                          <p:attrName>style.visibility</p:attrName>
                                        </p:attrNameLst>
                                      </p:cBhvr>
                                      <p:to>
                                        <p:strVal val="visible"/>
                                      </p:to>
                                    </p:set>
                                    <p:anim to="" calcmode="lin" valueType="num">
                                      <p:cBhvr>
                                        <p:cTn id="23" dur="1" fill="hold"/>
                                        <p:tgtEl>
                                          <p:spTgt spid="73739">
                                            <p:txEl>
                                              <p:pRg st="2" end="2"/>
                                            </p:txEl>
                                          </p:spTgt>
                                        </p:tgtEl>
                                        <p:attrNameLst>
                                          <p:attrName/>
                                        </p:attrNameLst>
                                      </p:cBhvr>
                                    </p:anim>
                                  </p:childTnLst>
                                </p:cTn>
                              </p:par>
                            </p:childTnLst>
                          </p:cTn>
                        </p:par>
                        <p:par>
                          <p:cTn id="24" fill="hold" nodeType="afterGroup">
                            <p:stCondLst>
                              <p:cond delay="2000"/>
                            </p:stCondLst>
                            <p:childTnLst>
                              <p:par>
                                <p:cTn id="25" presetID="24" presetClass="entr" presetSubtype="0" fill="hold" grpId="0" nodeType="afterEffect">
                                  <p:stCondLst>
                                    <p:cond delay="0"/>
                                  </p:stCondLst>
                                  <p:childTnLst>
                                    <p:set>
                                      <p:cBhvr>
                                        <p:cTn id="26" dur="1" fill="hold">
                                          <p:stCondLst>
                                            <p:cond delay="0"/>
                                          </p:stCondLst>
                                        </p:cTn>
                                        <p:tgtEl>
                                          <p:spTgt spid="73739">
                                            <p:txEl>
                                              <p:pRg st="3" end="3"/>
                                            </p:txEl>
                                          </p:spTgt>
                                        </p:tgtEl>
                                        <p:attrNameLst>
                                          <p:attrName>style.visibility</p:attrName>
                                        </p:attrNameLst>
                                      </p:cBhvr>
                                      <p:to>
                                        <p:strVal val="visible"/>
                                      </p:to>
                                    </p:set>
                                    <p:anim to="" calcmode="lin" valueType="num">
                                      <p:cBhvr>
                                        <p:cTn id="27" dur="1" fill="hold"/>
                                        <p:tgtEl>
                                          <p:spTgt spid="73739">
                                            <p:txEl>
                                              <p:pRg st="3" end="3"/>
                                            </p:txEl>
                                          </p:spTgt>
                                        </p:tgtEl>
                                        <p:attrNameLst>
                                          <p:attrName/>
                                        </p:attrNameLst>
                                      </p:cBhvr>
                                    </p:anim>
                                  </p:childTnLst>
                                </p:cTn>
                              </p:par>
                            </p:childTnLst>
                          </p:cTn>
                        </p:par>
                        <p:par>
                          <p:cTn id="28" fill="hold" nodeType="afterGroup">
                            <p:stCondLst>
                              <p:cond delay="2000"/>
                            </p:stCondLst>
                            <p:childTnLst>
                              <p:par>
                                <p:cTn id="29" presetID="24" presetClass="entr" presetSubtype="0" fill="hold" grpId="0" nodeType="afterEffect">
                                  <p:stCondLst>
                                    <p:cond delay="0"/>
                                  </p:stCondLst>
                                  <p:childTnLst>
                                    <p:set>
                                      <p:cBhvr>
                                        <p:cTn id="30" dur="1" fill="hold">
                                          <p:stCondLst>
                                            <p:cond delay="0"/>
                                          </p:stCondLst>
                                        </p:cTn>
                                        <p:tgtEl>
                                          <p:spTgt spid="73739">
                                            <p:txEl>
                                              <p:pRg st="4" end="4"/>
                                            </p:txEl>
                                          </p:spTgt>
                                        </p:tgtEl>
                                        <p:attrNameLst>
                                          <p:attrName>style.visibility</p:attrName>
                                        </p:attrNameLst>
                                      </p:cBhvr>
                                      <p:to>
                                        <p:strVal val="visible"/>
                                      </p:to>
                                    </p:set>
                                    <p:anim to="" calcmode="lin" valueType="num">
                                      <p:cBhvr>
                                        <p:cTn id="31" dur="1" fill="hold"/>
                                        <p:tgtEl>
                                          <p:spTgt spid="73739">
                                            <p:txEl>
                                              <p:pRg st="4" end="4"/>
                                            </p:txEl>
                                          </p:spTgt>
                                        </p:tgtEl>
                                        <p:attrNameLst>
                                          <p:attrName/>
                                        </p:attrNameLst>
                                      </p:cBhvr>
                                    </p:anim>
                                  </p:childTnLst>
                                </p:cTn>
                              </p:par>
                            </p:childTnLst>
                          </p:cTn>
                        </p:par>
                        <p:par>
                          <p:cTn id="32" fill="hold" nodeType="afterGroup">
                            <p:stCondLst>
                              <p:cond delay="2000"/>
                            </p:stCondLst>
                            <p:childTnLst>
                              <p:par>
                                <p:cTn id="33" presetID="24" presetClass="entr" presetSubtype="0" fill="hold" grpId="0" nodeType="afterEffect">
                                  <p:stCondLst>
                                    <p:cond delay="0"/>
                                  </p:stCondLst>
                                  <p:childTnLst>
                                    <p:set>
                                      <p:cBhvr>
                                        <p:cTn id="34" dur="1" fill="hold">
                                          <p:stCondLst>
                                            <p:cond delay="0"/>
                                          </p:stCondLst>
                                        </p:cTn>
                                        <p:tgtEl>
                                          <p:spTgt spid="73739">
                                            <p:txEl>
                                              <p:pRg st="5" end="5"/>
                                            </p:txEl>
                                          </p:spTgt>
                                        </p:tgtEl>
                                        <p:attrNameLst>
                                          <p:attrName>style.visibility</p:attrName>
                                        </p:attrNameLst>
                                      </p:cBhvr>
                                      <p:to>
                                        <p:strVal val="visible"/>
                                      </p:to>
                                    </p:set>
                                    <p:anim to="" calcmode="lin" valueType="num">
                                      <p:cBhvr>
                                        <p:cTn id="35" dur="1" fill="hold"/>
                                        <p:tgtEl>
                                          <p:spTgt spid="73739">
                                            <p:txEl>
                                              <p:pRg st="5" end="5"/>
                                            </p:txEl>
                                          </p:spTgt>
                                        </p:tgtEl>
                                        <p:attrNameLst>
                                          <p:attrName/>
                                        </p:attrNameLst>
                                      </p:cBhvr>
                                    </p:anim>
                                  </p:childTnLst>
                                </p:cTn>
                              </p:par>
                            </p:childTnLst>
                          </p:cTn>
                        </p:par>
                        <p:par>
                          <p:cTn id="36" fill="hold" nodeType="afterGroup">
                            <p:stCondLst>
                              <p:cond delay="2000"/>
                            </p:stCondLst>
                            <p:childTnLst>
                              <p:par>
                                <p:cTn id="37" presetID="24" presetClass="entr" presetSubtype="0" fill="hold" grpId="0" nodeType="afterEffect">
                                  <p:stCondLst>
                                    <p:cond delay="0"/>
                                  </p:stCondLst>
                                  <p:childTnLst>
                                    <p:set>
                                      <p:cBhvr>
                                        <p:cTn id="38" dur="1" fill="hold">
                                          <p:stCondLst>
                                            <p:cond delay="0"/>
                                          </p:stCondLst>
                                        </p:cTn>
                                        <p:tgtEl>
                                          <p:spTgt spid="73739">
                                            <p:txEl>
                                              <p:pRg st="6" end="6"/>
                                            </p:txEl>
                                          </p:spTgt>
                                        </p:tgtEl>
                                        <p:attrNameLst>
                                          <p:attrName>style.visibility</p:attrName>
                                        </p:attrNameLst>
                                      </p:cBhvr>
                                      <p:to>
                                        <p:strVal val="visible"/>
                                      </p:to>
                                    </p:set>
                                    <p:anim to="" calcmode="lin" valueType="num">
                                      <p:cBhvr>
                                        <p:cTn id="39" dur="1" fill="hold"/>
                                        <p:tgtEl>
                                          <p:spTgt spid="73739">
                                            <p:txEl>
                                              <p:pRg st="6" end="6"/>
                                            </p:txEl>
                                          </p:spTgt>
                                        </p:tgtEl>
                                        <p:attrNameLst>
                                          <p:attrName/>
                                        </p:attrNameLst>
                                      </p:cBhvr>
                                    </p:anim>
                                  </p:childTnLst>
                                </p:cTn>
                              </p:par>
                            </p:childTnLst>
                          </p:cTn>
                        </p:par>
                        <p:par>
                          <p:cTn id="40" fill="hold" nodeType="afterGroup">
                            <p:stCondLst>
                              <p:cond delay="2000"/>
                            </p:stCondLst>
                            <p:childTnLst>
                              <p:par>
                                <p:cTn id="41" presetID="24" presetClass="entr" presetSubtype="0" fill="hold" grpId="0" nodeType="afterEffect">
                                  <p:stCondLst>
                                    <p:cond delay="0"/>
                                  </p:stCondLst>
                                  <p:childTnLst>
                                    <p:set>
                                      <p:cBhvr>
                                        <p:cTn id="42" dur="1" fill="hold">
                                          <p:stCondLst>
                                            <p:cond delay="0"/>
                                          </p:stCondLst>
                                        </p:cTn>
                                        <p:tgtEl>
                                          <p:spTgt spid="73739">
                                            <p:txEl>
                                              <p:pRg st="7" end="7"/>
                                            </p:txEl>
                                          </p:spTgt>
                                        </p:tgtEl>
                                        <p:attrNameLst>
                                          <p:attrName>style.visibility</p:attrName>
                                        </p:attrNameLst>
                                      </p:cBhvr>
                                      <p:to>
                                        <p:strVal val="visible"/>
                                      </p:to>
                                    </p:set>
                                    <p:anim to="" calcmode="lin" valueType="num">
                                      <p:cBhvr>
                                        <p:cTn id="43" dur="1" fill="hold"/>
                                        <p:tgtEl>
                                          <p:spTgt spid="73739">
                                            <p:txEl>
                                              <p:pRg st="7" end="7"/>
                                            </p:txEl>
                                          </p:spTgt>
                                        </p:tgtEl>
                                        <p:attrNameLst>
                                          <p:attrName/>
                                        </p:attrNameLst>
                                      </p:cBhvr>
                                    </p:anim>
                                  </p:childTnLst>
                                </p:cTn>
                              </p:par>
                            </p:childTnLst>
                          </p:cTn>
                        </p:par>
                        <p:par>
                          <p:cTn id="44" fill="hold" nodeType="afterGroup">
                            <p:stCondLst>
                              <p:cond delay="2000"/>
                            </p:stCondLst>
                            <p:childTnLst>
                              <p:par>
                                <p:cTn id="45" presetID="24" presetClass="entr" presetSubtype="0" fill="hold" grpId="0" nodeType="afterEffect">
                                  <p:stCondLst>
                                    <p:cond delay="0"/>
                                  </p:stCondLst>
                                  <p:childTnLst>
                                    <p:set>
                                      <p:cBhvr>
                                        <p:cTn id="46" dur="1" fill="hold">
                                          <p:stCondLst>
                                            <p:cond delay="0"/>
                                          </p:stCondLst>
                                        </p:cTn>
                                        <p:tgtEl>
                                          <p:spTgt spid="73739">
                                            <p:txEl>
                                              <p:pRg st="8" end="8"/>
                                            </p:txEl>
                                          </p:spTgt>
                                        </p:tgtEl>
                                        <p:attrNameLst>
                                          <p:attrName>style.visibility</p:attrName>
                                        </p:attrNameLst>
                                      </p:cBhvr>
                                      <p:to>
                                        <p:strVal val="visible"/>
                                      </p:to>
                                    </p:set>
                                    <p:anim to="" calcmode="lin" valueType="num">
                                      <p:cBhvr>
                                        <p:cTn id="47" dur="1" fill="hold"/>
                                        <p:tgtEl>
                                          <p:spTgt spid="73739">
                                            <p:txEl>
                                              <p:pRg st="8" end="8"/>
                                            </p:txEl>
                                          </p:spTgt>
                                        </p:tgtEl>
                                        <p:attrNameLst>
                                          <p:attrName/>
                                        </p:attrNameLst>
                                      </p:cBhvr>
                                    </p:anim>
                                  </p:childTnLst>
                                </p:cTn>
                              </p:par>
                            </p:childTnLst>
                          </p:cTn>
                        </p:par>
                        <p:par>
                          <p:cTn id="48" fill="hold" nodeType="afterGroup">
                            <p:stCondLst>
                              <p:cond delay="2000"/>
                            </p:stCondLst>
                            <p:childTnLst>
                              <p:par>
                                <p:cTn id="49" presetID="5" presetClass="entr" presetSubtype="10" fill="hold" nodeType="afterEffect">
                                  <p:stCondLst>
                                    <p:cond delay="0"/>
                                  </p:stCondLst>
                                  <p:childTnLst>
                                    <p:set>
                                      <p:cBhvr>
                                        <p:cTn id="50" dur="1" fill="hold">
                                          <p:stCondLst>
                                            <p:cond delay="0"/>
                                          </p:stCondLst>
                                        </p:cTn>
                                        <p:tgtEl>
                                          <p:spTgt spid="73814"/>
                                        </p:tgtEl>
                                        <p:attrNameLst>
                                          <p:attrName>style.visibility</p:attrName>
                                        </p:attrNameLst>
                                      </p:cBhvr>
                                      <p:to>
                                        <p:strVal val="visible"/>
                                      </p:to>
                                    </p:set>
                                    <p:animEffect transition="in" filter="checkerboard(across)">
                                      <p:cBhvr>
                                        <p:cTn id="51" dur="500"/>
                                        <p:tgtEl>
                                          <p:spTgt spid="73814"/>
                                        </p:tgtEl>
                                      </p:cBhvr>
                                    </p:animEffect>
                                  </p:childTnLst>
                                </p:cTn>
                              </p:par>
                            </p:childTnLst>
                          </p:cTn>
                        </p:par>
                        <p:par>
                          <p:cTn id="52" fill="hold" nodeType="afterGroup">
                            <p:stCondLst>
                              <p:cond delay="2500"/>
                            </p:stCondLst>
                            <p:childTnLst>
                              <p:par>
                                <p:cTn id="53" presetID="8" presetClass="entr" presetSubtype="16" fill="hold" nodeType="afterEffect">
                                  <p:stCondLst>
                                    <p:cond delay="0"/>
                                  </p:stCondLst>
                                  <p:childTnLst>
                                    <p:set>
                                      <p:cBhvr>
                                        <p:cTn id="54" dur="1" fill="hold">
                                          <p:stCondLst>
                                            <p:cond delay="0"/>
                                          </p:stCondLst>
                                        </p:cTn>
                                        <p:tgtEl>
                                          <p:spTgt spid="73741"/>
                                        </p:tgtEl>
                                        <p:attrNameLst>
                                          <p:attrName>style.visibility</p:attrName>
                                        </p:attrNameLst>
                                      </p:cBhvr>
                                      <p:to>
                                        <p:strVal val="visible"/>
                                      </p:to>
                                    </p:set>
                                    <p:animEffect transition="in" filter="diamond(in)">
                                      <p:cBhvr>
                                        <p:cTn id="55" dur="2000"/>
                                        <p:tgtEl>
                                          <p:spTgt spid="73741"/>
                                        </p:tgtEl>
                                      </p:cBhvr>
                                    </p:animEffect>
                                  </p:childTnLst>
                                </p:cTn>
                              </p:par>
                            </p:childTnLst>
                          </p:cTn>
                        </p:par>
                        <p:par>
                          <p:cTn id="56" fill="hold" nodeType="afterGroup">
                            <p:stCondLst>
                              <p:cond delay="4500"/>
                            </p:stCondLst>
                            <p:childTnLst>
                              <p:par>
                                <p:cTn id="57" presetID="24" presetClass="entr" presetSubtype="0" fill="hold" grpId="0" nodeType="afterEffect">
                                  <p:stCondLst>
                                    <p:cond delay="0"/>
                                  </p:stCondLst>
                                  <p:childTnLst>
                                    <p:set>
                                      <p:cBhvr>
                                        <p:cTn id="58" dur="1" fill="hold">
                                          <p:stCondLst>
                                            <p:cond delay="0"/>
                                          </p:stCondLst>
                                        </p:cTn>
                                        <p:tgtEl>
                                          <p:spTgt spid="73819"/>
                                        </p:tgtEl>
                                        <p:attrNameLst>
                                          <p:attrName>style.visibility</p:attrName>
                                        </p:attrNameLst>
                                      </p:cBhvr>
                                      <p:to>
                                        <p:strVal val="visible"/>
                                      </p:to>
                                    </p:set>
                                    <p:anim to="" calcmode="lin" valueType="num">
                                      <p:cBhvr>
                                        <p:cTn id="59" dur="1" fill="hold"/>
                                        <p:tgtEl>
                                          <p:spTgt spid="738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9" grpId="0" build="p"/>
      <p:bldP spid="73816" grpId="0" animBg="1"/>
      <p:bldP spid="73817" grpId="0" animBg="1"/>
      <p:bldP spid="73819" grpId="0"/>
      <p:bldP spid="738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pic>
        <p:nvPicPr>
          <p:cNvPr id="72728" name="Picture 24" descr="Copy of Picture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514600"/>
            <a:ext cx="4648200" cy="413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13" name="Rectangle 9"/>
          <p:cNvSpPr>
            <a:spLocks noChangeArrowheads="1"/>
          </p:cNvSpPr>
          <p:nvPr/>
        </p:nvSpPr>
        <p:spPr bwMode="auto">
          <a:xfrm>
            <a:off x="0" y="228600"/>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000">
                <a:solidFill>
                  <a:srgbClr val="FFFF00"/>
                </a:solidFill>
              </a:rPr>
              <a:t>BEGIN </a:t>
            </a:r>
            <a:br>
              <a:rPr lang="en-US" sz="1000">
                <a:solidFill>
                  <a:srgbClr val="FFFF00"/>
                </a:solidFill>
              </a:rPr>
            </a:br>
            <a:r>
              <a:rPr lang="en-US" sz="700">
                <a:solidFill>
                  <a:srgbClr val="FFFF00"/>
                </a:solidFill>
              </a:rPr>
              <a:t>INSTRUCTION</a:t>
            </a:r>
            <a:br>
              <a:rPr lang="en-US" sz="700">
                <a:solidFill>
                  <a:srgbClr val="FFFF00"/>
                </a:solidFill>
              </a:rPr>
            </a:br>
            <a:r>
              <a:rPr lang="en-US" sz="600">
                <a:solidFill>
                  <a:srgbClr val="FFFF00"/>
                </a:solidFill>
              </a:rPr>
              <a:t/>
            </a:r>
            <a:br>
              <a:rPr lang="en-US" sz="600">
                <a:solidFill>
                  <a:srgbClr val="FFFF00"/>
                </a:solidFill>
              </a:rPr>
            </a:br>
            <a:r>
              <a:rPr lang="en-US" sz="1400" b="1">
                <a:solidFill>
                  <a:srgbClr val="FF0000"/>
                </a:solidFill>
              </a:rPr>
              <a:t>ZONE</a:t>
            </a:r>
          </a:p>
        </p:txBody>
      </p:sp>
      <p:sp>
        <p:nvSpPr>
          <p:cNvPr id="72725" name="Rectangle 21"/>
          <p:cNvSpPr>
            <a:spLocks noGrp="1" noChangeArrowheads="1"/>
          </p:cNvSpPr>
          <p:nvPr>
            <p:ph type="title"/>
          </p:nvPr>
        </p:nvSpPr>
        <p:spPr>
          <a:xfrm>
            <a:off x="228600" y="1447800"/>
            <a:ext cx="8763000" cy="914400"/>
          </a:xfrm>
        </p:spPr>
        <p:txBody>
          <a:bodyPr>
            <a:normAutofit fontScale="90000"/>
          </a:bodyPr>
          <a:lstStyle/>
          <a:p>
            <a:r>
              <a:rPr lang="en-US" sz="3600" b="1">
                <a:solidFill>
                  <a:srgbClr val="FF0000"/>
                </a:solidFill>
              </a:rPr>
              <a:t>What If Contact Happens?</a:t>
            </a:r>
            <a:br>
              <a:rPr lang="en-US" sz="3600" b="1">
                <a:solidFill>
                  <a:srgbClr val="FF0000"/>
                </a:solidFill>
              </a:rPr>
            </a:br>
            <a:r>
              <a:rPr lang="en-US" sz="2800">
                <a:solidFill>
                  <a:srgbClr val="FF0000"/>
                </a:solidFill>
              </a:rPr>
              <a:t>Do not touch equipment or person in contact</a:t>
            </a:r>
          </a:p>
        </p:txBody>
      </p:sp>
      <p:sp>
        <p:nvSpPr>
          <p:cNvPr id="72726" name="Rectangle 22"/>
          <p:cNvSpPr>
            <a:spLocks noGrp="1" noChangeArrowheads="1"/>
          </p:cNvSpPr>
          <p:nvPr>
            <p:ph type="body" sz="half" idx="1"/>
          </p:nvPr>
        </p:nvSpPr>
        <p:spPr>
          <a:xfrm>
            <a:off x="0" y="2438400"/>
            <a:ext cx="4876800" cy="4191000"/>
          </a:xfrm>
        </p:spPr>
        <p:txBody>
          <a:bodyPr/>
          <a:lstStyle/>
          <a:p>
            <a:pPr>
              <a:lnSpc>
                <a:spcPct val="90000"/>
              </a:lnSpc>
              <a:buFontTx/>
              <a:buNone/>
            </a:pPr>
            <a:r>
              <a:rPr lang="en-US" sz="2400">
                <a:solidFill>
                  <a:srgbClr val="FFFF00"/>
                </a:solidFill>
              </a:rPr>
              <a:t>If you are on the ground </a:t>
            </a:r>
          </a:p>
          <a:p>
            <a:pPr lvl="1">
              <a:lnSpc>
                <a:spcPct val="90000"/>
              </a:lnSpc>
            </a:pPr>
            <a:r>
              <a:rPr lang="en-US" sz="2000">
                <a:solidFill>
                  <a:srgbClr val="FFFF00"/>
                </a:solidFill>
              </a:rPr>
              <a:t>Stay away from the vehicle!</a:t>
            </a:r>
          </a:p>
          <a:p>
            <a:pPr lvl="1">
              <a:lnSpc>
                <a:spcPct val="90000"/>
              </a:lnSpc>
            </a:pPr>
            <a:r>
              <a:rPr lang="en-US" sz="2000">
                <a:solidFill>
                  <a:srgbClr val="FFFF00"/>
                </a:solidFill>
              </a:rPr>
              <a:t>Do not touch and equipment or person in contact with the line.</a:t>
            </a:r>
          </a:p>
          <a:p>
            <a:pPr lvl="1">
              <a:lnSpc>
                <a:spcPct val="90000"/>
              </a:lnSpc>
            </a:pPr>
            <a:r>
              <a:rPr lang="en-US" sz="2000">
                <a:solidFill>
                  <a:srgbClr val="FFFF00"/>
                </a:solidFill>
              </a:rPr>
              <a:t>Get the line de-energized.</a:t>
            </a:r>
          </a:p>
          <a:p>
            <a:pPr>
              <a:lnSpc>
                <a:spcPct val="90000"/>
              </a:lnSpc>
              <a:buFontTx/>
              <a:buNone/>
            </a:pPr>
            <a:r>
              <a:rPr lang="en-US" sz="2400">
                <a:solidFill>
                  <a:srgbClr val="FFFF00"/>
                </a:solidFill>
              </a:rPr>
              <a:t>If you are in the vehicle</a:t>
            </a:r>
          </a:p>
          <a:p>
            <a:pPr lvl="1">
              <a:lnSpc>
                <a:spcPct val="90000"/>
              </a:lnSpc>
            </a:pPr>
            <a:r>
              <a:rPr lang="en-US" sz="2000">
                <a:solidFill>
                  <a:srgbClr val="FFFF00"/>
                </a:solidFill>
              </a:rPr>
              <a:t>Stay in the vehicle and do not touch any metal.</a:t>
            </a:r>
          </a:p>
          <a:p>
            <a:pPr lvl="1">
              <a:lnSpc>
                <a:spcPct val="90000"/>
              </a:lnSpc>
            </a:pPr>
            <a:r>
              <a:rPr lang="en-US" sz="2000">
                <a:solidFill>
                  <a:srgbClr val="FFFF00"/>
                </a:solidFill>
              </a:rPr>
              <a:t>If you must get out, jump clear, then shuffle slowly away.</a:t>
            </a:r>
          </a:p>
        </p:txBody>
      </p:sp>
      <p:sp>
        <p:nvSpPr>
          <p:cNvPr id="72715" name="WordArt 11"/>
          <p:cNvSpPr>
            <a:spLocks noChangeArrowheads="1" noChangeShapeType="1" noTextEdit="1"/>
          </p:cNvSpPr>
          <p:nvPr/>
        </p:nvSpPr>
        <p:spPr bwMode="auto">
          <a:xfrm>
            <a:off x="914400" y="228600"/>
            <a:ext cx="7467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bg1"/>
                </a:solidFill>
                <a:effectLst>
                  <a:outerShdw dist="45791" dir="2021404" algn="ctr" rotWithShape="0">
                    <a:srgbClr val="B2B2B2">
                      <a:alpha val="80000"/>
                    </a:srgbClr>
                  </a:outerShdw>
                </a:effectLst>
                <a:latin typeface="Times New Roman"/>
                <a:cs typeface="Times New Roman"/>
              </a:rPr>
              <a:t>ELECTRICAL HAZARDS </a:t>
            </a:r>
          </a:p>
        </p:txBody>
      </p:sp>
      <p:sp>
        <p:nvSpPr>
          <p:cNvPr id="72716" name="WordArt 12"/>
          <p:cNvSpPr>
            <a:spLocks noChangeArrowheads="1" noChangeShapeType="1" noTextEdit="1"/>
          </p:cNvSpPr>
          <p:nvPr/>
        </p:nvSpPr>
        <p:spPr bwMode="auto">
          <a:xfrm>
            <a:off x="2286000" y="914400"/>
            <a:ext cx="5257800" cy="381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chemeClr val="bg1"/>
                </a:solidFill>
                <a:effectLst>
                  <a:outerShdw dist="125724" dir="18900000" algn="ctr" rotWithShape="0">
                    <a:srgbClr val="000099"/>
                  </a:outerShdw>
                </a:effectLst>
                <a:latin typeface="Impact"/>
              </a:rPr>
              <a:t>ROADWAY SAFETY</a:t>
            </a:r>
          </a:p>
        </p:txBody>
      </p:sp>
      <p:sp>
        <p:nvSpPr>
          <p:cNvPr id="72717" name="AutoShape 13"/>
          <p:cNvSpPr>
            <a:spLocks noChangeArrowheads="1"/>
          </p:cNvSpPr>
          <p:nvPr/>
        </p:nvSpPr>
        <p:spPr bwMode="auto">
          <a:xfrm>
            <a:off x="8382000" y="0"/>
            <a:ext cx="762000" cy="1066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FF0000"/>
                </a:solidFill>
              </a:rPr>
              <a:t>3</a:t>
            </a:r>
          </a:p>
        </p:txBody>
      </p:sp>
      <p:pic>
        <p:nvPicPr>
          <p:cNvPr id="72729" name="Picture 25" descr="electricity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715000"/>
            <a:ext cx="2971800" cy="908050"/>
          </a:xfrm>
          <a:prstGeom prst="rect">
            <a:avLst/>
          </a:prstGeom>
          <a:noFill/>
          <a:extLst>
            <a:ext uri="{909E8E84-426E-40DD-AFC4-6F175D3DCCD1}">
              <a14:hiddenFill xmlns:a14="http://schemas.microsoft.com/office/drawing/2010/main">
                <a:solidFill>
                  <a:srgbClr val="FFFFFF"/>
                </a:solidFill>
              </a14:hiddenFill>
            </a:ext>
          </a:extLst>
        </p:spPr>
      </p:pic>
      <p:pic>
        <p:nvPicPr>
          <p:cNvPr id="72730" name="Picture 26" descr="SAF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72731" name="Text Box 27"/>
          <p:cNvSpPr txBox="1">
            <a:spLocks noChangeArrowheads="1"/>
          </p:cNvSpPr>
          <p:nvPr/>
        </p:nvSpPr>
        <p:spPr bwMode="auto">
          <a:xfrm>
            <a:off x="4572000" y="2667000"/>
            <a:ext cx="2514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t>Until lines are de-energized,</a:t>
            </a:r>
          </a:p>
          <a:p>
            <a:r>
              <a:rPr lang="en-US" sz="2400" b="1"/>
              <a:t>The operator may be safest </a:t>
            </a:r>
          </a:p>
          <a:p>
            <a:r>
              <a:rPr lang="en-US" sz="2400" b="1"/>
              <a:t>In the machine.</a:t>
            </a:r>
          </a:p>
        </p:txBody>
      </p:sp>
    </p:spTree>
    <p:extLst>
      <p:ext uri="{BB962C8B-B14F-4D97-AF65-F5344CB8AC3E}">
        <p14:creationId xmlns:p14="http://schemas.microsoft.com/office/powerpoint/2010/main" val="75500943"/>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2715"/>
                                        </p:tgtEl>
                                        <p:attrNameLst>
                                          <p:attrName>style.visibility</p:attrName>
                                        </p:attrNameLst>
                                      </p:cBhvr>
                                      <p:to>
                                        <p:strVal val="visible"/>
                                      </p:to>
                                    </p:set>
                                    <p:anim to="" calcmode="lin" valueType="num">
                                      <p:cBhvr>
                                        <p:cTn id="7" dur="1" fill="hold"/>
                                        <p:tgtEl>
                                          <p:spTgt spid="72715"/>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2716"/>
                                        </p:tgtEl>
                                        <p:attrNameLst>
                                          <p:attrName>style.visibility</p:attrName>
                                        </p:attrNameLst>
                                      </p:cBhvr>
                                      <p:to>
                                        <p:strVal val="visible"/>
                                      </p:to>
                                    </p:set>
                                    <p:anim to="" calcmode="lin" valueType="num">
                                      <p:cBhvr>
                                        <p:cTn id="11" dur="1" fill="hold"/>
                                        <p:tgtEl>
                                          <p:spTgt spid="72716"/>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72725"/>
                                        </p:tgtEl>
                                        <p:attrNameLst>
                                          <p:attrName>style.visibility</p:attrName>
                                        </p:attrNameLst>
                                      </p:cBhvr>
                                      <p:to>
                                        <p:strVal val="visible"/>
                                      </p:to>
                                    </p:set>
                                    <p:anim to="" calcmode="lin" valueType="num">
                                      <p:cBhvr>
                                        <p:cTn id="15" dur="1" fill="hold"/>
                                        <p:tgtEl>
                                          <p:spTgt spid="72725"/>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72726">
                                            <p:txEl>
                                              <p:pRg st="0" end="0"/>
                                            </p:txEl>
                                          </p:spTgt>
                                        </p:tgtEl>
                                        <p:attrNameLst>
                                          <p:attrName>style.visibility</p:attrName>
                                        </p:attrNameLst>
                                      </p:cBhvr>
                                      <p:to>
                                        <p:strVal val="visible"/>
                                      </p:to>
                                    </p:set>
                                    <p:anim to="" calcmode="lin" valueType="num">
                                      <p:cBhvr>
                                        <p:cTn id="19" dur="1" fill="hold"/>
                                        <p:tgtEl>
                                          <p:spTgt spid="72726">
                                            <p:txEl>
                                              <p:pRg st="0" end="0"/>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72726">
                                            <p:txEl>
                                              <p:pRg st="1" end="1"/>
                                            </p:txEl>
                                          </p:spTgt>
                                        </p:tgtEl>
                                        <p:attrNameLst>
                                          <p:attrName>style.visibility</p:attrName>
                                        </p:attrNameLst>
                                      </p:cBhvr>
                                      <p:to>
                                        <p:strVal val="visible"/>
                                      </p:to>
                                    </p:set>
                                    <p:anim to="" calcmode="lin" valueType="num">
                                      <p:cBhvr>
                                        <p:cTn id="23" dur="1" fill="hold"/>
                                        <p:tgtEl>
                                          <p:spTgt spid="72726">
                                            <p:txEl>
                                              <p:pRg st="1" end="1"/>
                                            </p:txEl>
                                          </p:spTgt>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72726">
                                            <p:txEl>
                                              <p:pRg st="2" end="2"/>
                                            </p:txEl>
                                          </p:spTgt>
                                        </p:tgtEl>
                                        <p:attrNameLst>
                                          <p:attrName>style.visibility</p:attrName>
                                        </p:attrNameLst>
                                      </p:cBhvr>
                                      <p:to>
                                        <p:strVal val="visible"/>
                                      </p:to>
                                    </p:set>
                                    <p:anim to="" calcmode="lin" valueType="num">
                                      <p:cBhvr>
                                        <p:cTn id="27" dur="1" fill="hold"/>
                                        <p:tgtEl>
                                          <p:spTgt spid="72726">
                                            <p:txEl>
                                              <p:pRg st="2" end="2"/>
                                            </p:txEl>
                                          </p:spTgt>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72726">
                                            <p:txEl>
                                              <p:pRg st="3" end="3"/>
                                            </p:txEl>
                                          </p:spTgt>
                                        </p:tgtEl>
                                        <p:attrNameLst>
                                          <p:attrName>style.visibility</p:attrName>
                                        </p:attrNameLst>
                                      </p:cBhvr>
                                      <p:to>
                                        <p:strVal val="visible"/>
                                      </p:to>
                                    </p:set>
                                    <p:anim to="" calcmode="lin" valueType="num">
                                      <p:cBhvr>
                                        <p:cTn id="31" dur="1" fill="hold"/>
                                        <p:tgtEl>
                                          <p:spTgt spid="72726">
                                            <p:txEl>
                                              <p:pRg st="3" end="3"/>
                                            </p:txEl>
                                          </p:spTgt>
                                        </p:tgtEl>
                                        <p:attrNameLst>
                                          <p:attrName/>
                                        </p:attrNameLst>
                                      </p:cBhvr>
                                    </p:anim>
                                  </p:childTnLst>
                                </p:cTn>
                              </p:par>
                            </p:childTnLst>
                          </p:cTn>
                        </p:par>
                        <p:par>
                          <p:cTn id="32" fill="hold" nodeType="afterGroup">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72726">
                                            <p:txEl>
                                              <p:pRg st="4" end="4"/>
                                            </p:txEl>
                                          </p:spTgt>
                                        </p:tgtEl>
                                        <p:attrNameLst>
                                          <p:attrName>style.visibility</p:attrName>
                                        </p:attrNameLst>
                                      </p:cBhvr>
                                      <p:to>
                                        <p:strVal val="visible"/>
                                      </p:to>
                                    </p:set>
                                    <p:anim to="" calcmode="lin" valueType="num">
                                      <p:cBhvr>
                                        <p:cTn id="35" dur="1" fill="hold"/>
                                        <p:tgtEl>
                                          <p:spTgt spid="72726">
                                            <p:txEl>
                                              <p:pRg st="4" end="4"/>
                                            </p:txEl>
                                          </p:spTgt>
                                        </p:tgtEl>
                                        <p:attrNameLst>
                                          <p:attrName/>
                                        </p:attrNameLst>
                                      </p:cBhvr>
                                    </p:anim>
                                  </p:childTnLst>
                                </p:cTn>
                              </p:par>
                            </p:childTnLst>
                          </p:cTn>
                        </p:par>
                        <p:par>
                          <p:cTn id="36" fill="hold" nodeType="afterGroup">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72726">
                                            <p:txEl>
                                              <p:pRg st="5" end="5"/>
                                            </p:txEl>
                                          </p:spTgt>
                                        </p:tgtEl>
                                        <p:attrNameLst>
                                          <p:attrName>style.visibility</p:attrName>
                                        </p:attrNameLst>
                                      </p:cBhvr>
                                      <p:to>
                                        <p:strVal val="visible"/>
                                      </p:to>
                                    </p:set>
                                    <p:anim to="" calcmode="lin" valueType="num">
                                      <p:cBhvr>
                                        <p:cTn id="39" dur="1" fill="hold"/>
                                        <p:tgtEl>
                                          <p:spTgt spid="72726">
                                            <p:txEl>
                                              <p:pRg st="5" end="5"/>
                                            </p:txEl>
                                          </p:spTgt>
                                        </p:tgtEl>
                                        <p:attrNameLst>
                                          <p:attrName/>
                                        </p:attrNameLst>
                                      </p:cBhvr>
                                    </p:anim>
                                  </p:childTnLst>
                                </p:cTn>
                              </p:par>
                            </p:childTnLst>
                          </p:cTn>
                        </p:par>
                        <p:par>
                          <p:cTn id="40" fill="hold" nodeType="afterGroup">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72726">
                                            <p:txEl>
                                              <p:pRg st="6" end="6"/>
                                            </p:txEl>
                                          </p:spTgt>
                                        </p:tgtEl>
                                        <p:attrNameLst>
                                          <p:attrName>style.visibility</p:attrName>
                                        </p:attrNameLst>
                                      </p:cBhvr>
                                      <p:to>
                                        <p:strVal val="visible"/>
                                      </p:to>
                                    </p:set>
                                    <p:anim to="" calcmode="lin" valueType="num">
                                      <p:cBhvr>
                                        <p:cTn id="43" dur="1" fill="hold"/>
                                        <p:tgtEl>
                                          <p:spTgt spid="72726">
                                            <p:txEl>
                                              <p:pRg st="6" end="6"/>
                                            </p:txEl>
                                          </p:spTgt>
                                        </p:tgtEl>
                                        <p:attrNameLst>
                                          <p:attrName/>
                                        </p:attrNameLst>
                                      </p:cBhvr>
                                    </p:anim>
                                  </p:childTnLst>
                                </p:cTn>
                              </p:par>
                            </p:childTnLst>
                          </p:cTn>
                        </p:par>
                        <p:par>
                          <p:cTn id="44" fill="hold" nodeType="afterGroup">
                            <p:stCondLst>
                              <p:cond delay="0"/>
                            </p:stCondLst>
                            <p:childTnLst>
                              <p:par>
                                <p:cTn id="45" presetID="24" presetClass="entr" presetSubtype="0" fill="hold" grpId="0" nodeType="afterEffect">
                                  <p:stCondLst>
                                    <p:cond delay="0"/>
                                  </p:stCondLst>
                                  <p:childTnLst>
                                    <p:set>
                                      <p:cBhvr>
                                        <p:cTn id="46" dur="1" fill="hold">
                                          <p:stCondLst>
                                            <p:cond delay="0"/>
                                          </p:stCondLst>
                                        </p:cTn>
                                        <p:tgtEl>
                                          <p:spTgt spid="72731"/>
                                        </p:tgtEl>
                                        <p:attrNameLst>
                                          <p:attrName>style.visibility</p:attrName>
                                        </p:attrNameLst>
                                      </p:cBhvr>
                                      <p:to>
                                        <p:strVal val="visible"/>
                                      </p:to>
                                    </p:set>
                                    <p:anim to="" calcmode="lin" valueType="num">
                                      <p:cBhvr>
                                        <p:cTn id="47" dur="1" fill="hold"/>
                                        <p:tgtEl>
                                          <p:spTgt spid="72731"/>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72729"/>
                                        </p:tgtEl>
                                        <p:attrNameLst>
                                          <p:attrName>style.visibility</p:attrName>
                                        </p:attrNameLst>
                                      </p:cBhvr>
                                      <p:to>
                                        <p:strVal val="visible"/>
                                      </p:to>
                                    </p:set>
                                    <p:anim to="" calcmode="lin" valueType="num">
                                      <p:cBhvr>
                                        <p:cTn id="50" dur="1" fill="hold"/>
                                        <p:tgtEl>
                                          <p:spTgt spid="72729"/>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72728"/>
                                        </p:tgtEl>
                                        <p:attrNameLst>
                                          <p:attrName>style.visibility</p:attrName>
                                        </p:attrNameLst>
                                      </p:cBhvr>
                                      <p:to>
                                        <p:strVal val="visible"/>
                                      </p:to>
                                    </p:set>
                                    <p:anim to="" calcmode="lin" valueType="num">
                                      <p:cBhvr>
                                        <p:cTn id="53" dur="1" fill="hold"/>
                                        <p:tgtEl>
                                          <p:spTgt spid="727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5" grpId="0"/>
      <p:bldP spid="72726" grpId="0" build="p"/>
      <p:bldP spid="72715" grpId="0" animBg="1"/>
      <p:bldP spid="72716" grpId="0" animBg="1"/>
      <p:bldP spid="72731"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74758" name="Rectangle 6"/>
          <p:cNvSpPr>
            <a:spLocks noChangeArrowheads="1"/>
          </p:cNvSpPr>
          <p:nvPr/>
        </p:nvSpPr>
        <p:spPr bwMode="auto">
          <a:xfrm>
            <a:off x="0" y="228600"/>
            <a:ext cx="83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000">
                <a:solidFill>
                  <a:schemeClr val="tx2"/>
                </a:solidFill>
              </a:rPr>
              <a:t>BEGIN </a:t>
            </a:r>
            <a:br>
              <a:rPr lang="en-US" sz="1000">
                <a:solidFill>
                  <a:schemeClr val="tx2"/>
                </a:solidFill>
              </a:rPr>
            </a:br>
            <a:r>
              <a:rPr lang="en-US" sz="700">
                <a:solidFill>
                  <a:schemeClr val="tx2"/>
                </a:solidFill>
              </a:rPr>
              <a:t>INSTRUCTION</a:t>
            </a:r>
            <a:br>
              <a:rPr lang="en-US" sz="700">
                <a:solidFill>
                  <a:schemeClr val="tx2"/>
                </a:solidFill>
              </a:rPr>
            </a:br>
            <a:r>
              <a:rPr lang="en-US" sz="600">
                <a:solidFill>
                  <a:schemeClr val="tx2"/>
                </a:solidFill>
              </a:rPr>
              <a:t/>
            </a:r>
            <a:br>
              <a:rPr lang="en-US" sz="600">
                <a:solidFill>
                  <a:schemeClr val="tx2"/>
                </a:solidFill>
              </a:rPr>
            </a:br>
            <a:r>
              <a:rPr lang="en-US" sz="1400" b="1">
                <a:solidFill>
                  <a:srgbClr val="FF0000"/>
                </a:solidFill>
              </a:rPr>
              <a:t>ZONE</a:t>
            </a:r>
          </a:p>
        </p:txBody>
      </p:sp>
      <p:sp>
        <p:nvSpPr>
          <p:cNvPr id="74760" name="Rectangle 8"/>
          <p:cNvSpPr>
            <a:spLocks noGrp="1" noChangeArrowheads="1"/>
          </p:cNvSpPr>
          <p:nvPr>
            <p:ph type="title"/>
          </p:nvPr>
        </p:nvSpPr>
        <p:spPr>
          <a:xfrm>
            <a:off x="0" y="1447800"/>
            <a:ext cx="9144000" cy="1066800"/>
          </a:xfrm>
        </p:spPr>
        <p:txBody>
          <a:bodyPr>
            <a:normAutofit fontScale="90000"/>
          </a:bodyPr>
          <a:lstStyle/>
          <a:p>
            <a:r>
              <a:rPr lang="en-US" sz="3800"/>
              <a:t>Can We Be Safe Around Buried Utilities?</a:t>
            </a:r>
            <a:br>
              <a:rPr lang="en-US" sz="3800"/>
            </a:br>
            <a:r>
              <a:rPr lang="en-US" sz="2800">
                <a:solidFill>
                  <a:srgbClr val="FF0000"/>
                </a:solidFill>
              </a:rPr>
              <a:t>Contact can cause explosion, fire, electrocution</a:t>
            </a:r>
          </a:p>
        </p:txBody>
      </p:sp>
      <p:sp>
        <p:nvSpPr>
          <p:cNvPr id="74763" name="WordArt 11"/>
          <p:cNvSpPr>
            <a:spLocks noChangeArrowheads="1" noChangeShapeType="1" noTextEdit="1"/>
          </p:cNvSpPr>
          <p:nvPr/>
        </p:nvSpPr>
        <p:spPr bwMode="auto">
          <a:xfrm>
            <a:off x="990600" y="228600"/>
            <a:ext cx="7467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80000"/>
                    </a:srgbClr>
                  </a:outerShdw>
                </a:effectLst>
                <a:latin typeface="Times New Roman"/>
                <a:cs typeface="Times New Roman"/>
              </a:rPr>
              <a:t>ELECTRICAL HAZARDS </a:t>
            </a:r>
          </a:p>
        </p:txBody>
      </p:sp>
      <p:sp>
        <p:nvSpPr>
          <p:cNvPr id="74764" name="WordArt 12"/>
          <p:cNvSpPr>
            <a:spLocks noChangeArrowheads="1" noChangeShapeType="1" noTextEdit="1"/>
          </p:cNvSpPr>
          <p:nvPr/>
        </p:nvSpPr>
        <p:spPr bwMode="auto">
          <a:xfrm>
            <a:off x="2133600" y="914400"/>
            <a:ext cx="5257800" cy="381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FFFF00"/>
                </a:solidFill>
                <a:effectLst>
                  <a:outerShdw dist="125724" dir="18900000" algn="ctr" rotWithShape="0">
                    <a:srgbClr val="000099"/>
                  </a:outerShdw>
                </a:effectLst>
                <a:latin typeface="Impact"/>
              </a:rPr>
              <a:t>ROADWAY SAFETY</a:t>
            </a:r>
          </a:p>
        </p:txBody>
      </p:sp>
      <p:pic>
        <p:nvPicPr>
          <p:cNvPr id="74766" name="Picture 14" descr="ROADWA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70175"/>
            <a:ext cx="3810000" cy="2689225"/>
          </a:xfrm>
          <a:prstGeom prst="rect">
            <a:avLst/>
          </a:prstGeom>
          <a:noFill/>
          <a:extLst>
            <a:ext uri="{909E8E84-426E-40DD-AFC4-6F175D3DCCD1}">
              <a14:hiddenFill xmlns:a14="http://schemas.microsoft.com/office/drawing/2010/main">
                <a:solidFill>
                  <a:srgbClr val="FFFFFF"/>
                </a:solidFill>
              </a14:hiddenFill>
            </a:ext>
          </a:extLst>
        </p:spPr>
      </p:pic>
      <p:pic>
        <p:nvPicPr>
          <p:cNvPr id="74765" name="Picture 13" descr="Copy of 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953000"/>
            <a:ext cx="2689225" cy="1493838"/>
          </a:xfrm>
          <a:prstGeom prst="rect">
            <a:avLst/>
          </a:prstGeom>
          <a:noFill/>
          <a:extLst>
            <a:ext uri="{909E8E84-426E-40DD-AFC4-6F175D3DCCD1}">
              <a14:hiddenFill xmlns:a14="http://schemas.microsoft.com/office/drawing/2010/main">
                <a:solidFill>
                  <a:srgbClr val="FFFFFF"/>
                </a:solidFill>
              </a14:hiddenFill>
            </a:ext>
          </a:extLst>
        </p:spPr>
      </p:pic>
      <p:sp>
        <p:nvSpPr>
          <p:cNvPr id="74761" name="Rectangle 9"/>
          <p:cNvSpPr>
            <a:spLocks noGrp="1" noChangeArrowheads="1"/>
          </p:cNvSpPr>
          <p:nvPr>
            <p:ph type="body" sz="half" idx="1"/>
          </p:nvPr>
        </p:nvSpPr>
        <p:spPr>
          <a:xfrm>
            <a:off x="0" y="2667000"/>
            <a:ext cx="6248400" cy="3992563"/>
          </a:xfrm>
        </p:spPr>
        <p:txBody>
          <a:bodyPr/>
          <a:lstStyle/>
          <a:p>
            <a:pPr>
              <a:buFontTx/>
              <a:buNone/>
            </a:pPr>
            <a:r>
              <a:rPr lang="en-US" sz="2000">
                <a:solidFill>
                  <a:srgbClr val="FF0000"/>
                </a:solidFill>
              </a:rPr>
              <a:t>Before digging </a:t>
            </a:r>
          </a:p>
          <a:p>
            <a:r>
              <a:rPr lang="en-US" sz="2000"/>
              <a:t>Call electrical, gas, and communication utilities.</a:t>
            </a:r>
          </a:p>
          <a:p>
            <a:r>
              <a:rPr lang="en-US" sz="2000"/>
              <a:t>Review marked out areas. They may not be exact. Dig by hand within 2 feet of mark-out.</a:t>
            </a:r>
          </a:p>
          <a:p>
            <a:endParaRPr lang="en-US" sz="1000">
              <a:solidFill>
                <a:srgbClr val="FF0000"/>
              </a:solidFill>
            </a:endParaRPr>
          </a:p>
          <a:p>
            <a:pPr>
              <a:buFontTx/>
              <a:buNone/>
            </a:pPr>
            <a:r>
              <a:rPr lang="en-US" sz="2000">
                <a:solidFill>
                  <a:srgbClr val="FF0000"/>
                </a:solidFill>
              </a:rPr>
              <a:t>When digging, looks for:</a:t>
            </a:r>
          </a:p>
          <a:p>
            <a:r>
              <a:rPr lang="en-US" sz="2000"/>
              <a:t>Signs of previous digging:</a:t>
            </a:r>
          </a:p>
          <a:p>
            <a:r>
              <a:rPr lang="en-US" sz="2000"/>
              <a:t>Changes or depressions,</a:t>
            </a:r>
          </a:p>
          <a:p>
            <a:pPr>
              <a:buFontTx/>
              <a:buNone/>
            </a:pPr>
            <a:r>
              <a:rPr lang="en-US" sz="2000"/>
              <a:t>	concrete, or gravel.</a:t>
            </a:r>
          </a:p>
          <a:p>
            <a:pPr>
              <a:buFontTx/>
              <a:buNone/>
            </a:pPr>
            <a:endParaRPr lang="en-US" sz="1000"/>
          </a:p>
          <a:p>
            <a:pPr>
              <a:buFontTx/>
              <a:buNone/>
            </a:pPr>
            <a:r>
              <a:rPr lang="en-US" sz="2000" b="1">
                <a:solidFill>
                  <a:srgbClr val="6699FF"/>
                </a:solidFill>
              </a:rPr>
              <a:t>If a line is hit, you must report it. If is a gas line, evacuate and secure area, call fire department.</a:t>
            </a:r>
          </a:p>
        </p:txBody>
      </p:sp>
    </p:spTree>
    <p:extLst>
      <p:ext uri="{BB962C8B-B14F-4D97-AF65-F5344CB8AC3E}">
        <p14:creationId xmlns:p14="http://schemas.microsoft.com/office/powerpoint/2010/main" val="4178541838"/>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74763"/>
                                        </p:tgtEl>
                                        <p:attrNameLst>
                                          <p:attrName>style.visibility</p:attrName>
                                        </p:attrNameLst>
                                      </p:cBhvr>
                                      <p:to>
                                        <p:strVal val="visible"/>
                                      </p:to>
                                    </p:set>
                                    <p:anim to="" calcmode="lin" valueType="num">
                                      <p:cBhvr>
                                        <p:cTn id="7" dur="1" fill="hold"/>
                                        <p:tgtEl>
                                          <p:spTgt spid="74763"/>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4764"/>
                                        </p:tgtEl>
                                        <p:attrNameLst>
                                          <p:attrName>style.visibility</p:attrName>
                                        </p:attrNameLst>
                                      </p:cBhvr>
                                      <p:to>
                                        <p:strVal val="visible"/>
                                      </p:to>
                                    </p:set>
                                    <p:anim to="" calcmode="lin" valueType="num">
                                      <p:cBhvr>
                                        <p:cTn id="11" dur="1" fill="hold"/>
                                        <p:tgtEl>
                                          <p:spTgt spid="74764"/>
                                        </p:tgtEl>
                                        <p:attrNameLst>
                                          <p:attrName/>
                                        </p:attrNameLst>
                                      </p:cBhvr>
                                    </p:anim>
                                  </p:childTnLst>
                                </p:cTn>
                              </p:par>
                            </p:childTnLst>
                          </p:cTn>
                        </p:par>
                        <p:par>
                          <p:cTn id="12" fill="hold" nodeType="afterGroup">
                            <p:stCondLst>
                              <p:cond delay="0"/>
                            </p:stCondLst>
                            <p:childTnLst>
                              <p:par>
                                <p:cTn id="13" presetID="5" presetClass="entr" presetSubtype="10" fill="hold" grpId="0" nodeType="afterEffect">
                                  <p:stCondLst>
                                    <p:cond delay="0"/>
                                  </p:stCondLst>
                                  <p:childTnLst>
                                    <p:set>
                                      <p:cBhvr>
                                        <p:cTn id="14" dur="1" fill="hold">
                                          <p:stCondLst>
                                            <p:cond delay="0"/>
                                          </p:stCondLst>
                                        </p:cTn>
                                        <p:tgtEl>
                                          <p:spTgt spid="74761">
                                            <p:txEl>
                                              <p:pRg st="0" end="0"/>
                                            </p:txEl>
                                          </p:spTgt>
                                        </p:tgtEl>
                                        <p:attrNameLst>
                                          <p:attrName>style.visibility</p:attrName>
                                        </p:attrNameLst>
                                      </p:cBhvr>
                                      <p:to>
                                        <p:strVal val="visible"/>
                                      </p:to>
                                    </p:set>
                                    <p:animEffect transition="in" filter="checkerboard(across)">
                                      <p:cBhvr>
                                        <p:cTn id="15" dur="2000"/>
                                        <p:tgtEl>
                                          <p:spTgt spid="74761">
                                            <p:txEl>
                                              <p:pRg st="0" end="0"/>
                                            </p:txEl>
                                          </p:spTgt>
                                        </p:tgtEl>
                                      </p:cBhvr>
                                    </p:animEffect>
                                  </p:childTnLst>
                                </p:cTn>
                              </p:par>
                            </p:childTnLst>
                          </p:cTn>
                        </p:par>
                        <p:par>
                          <p:cTn id="16" fill="hold" nodeType="afterGroup">
                            <p:stCondLst>
                              <p:cond delay="2000"/>
                            </p:stCondLst>
                            <p:childTnLst>
                              <p:par>
                                <p:cTn id="17" presetID="5" presetClass="entr" presetSubtype="10" fill="hold" grpId="0" nodeType="afterEffect">
                                  <p:stCondLst>
                                    <p:cond delay="0"/>
                                  </p:stCondLst>
                                  <p:childTnLst>
                                    <p:set>
                                      <p:cBhvr>
                                        <p:cTn id="18" dur="1" fill="hold">
                                          <p:stCondLst>
                                            <p:cond delay="0"/>
                                          </p:stCondLst>
                                        </p:cTn>
                                        <p:tgtEl>
                                          <p:spTgt spid="74761">
                                            <p:txEl>
                                              <p:pRg st="1" end="1"/>
                                            </p:txEl>
                                          </p:spTgt>
                                        </p:tgtEl>
                                        <p:attrNameLst>
                                          <p:attrName>style.visibility</p:attrName>
                                        </p:attrNameLst>
                                      </p:cBhvr>
                                      <p:to>
                                        <p:strVal val="visible"/>
                                      </p:to>
                                    </p:set>
                                    <p:animEffect transition="in" filter="checkerboard(across)">
                                      <p:cBhvr>
                                        <p:cTn id="19" dur="2000"/>
                                        <p:tgtEl>
                                          <p:spTgt spid="74761">
                                            <p:txEl>
                                              <p:pRg st="1" end="1"/>
                                            </p:txEl>
                                          </p:spTgt>
                                        </p:tgtEl>
                                      </p:cBhvr>
                                    </p:animEffect>
                                  </p:childTnLst>
                                </p:cTn>
                              </p:par>
                            </p:childTnLst>
                          </p:cTn>
                        </p:par>
                        <p:par>
                          <p:cTn id="20" fill="hold" nodeType="afterGroup">
                            <p:stCondLst>
                              <p:cond delay="4000"/>
                            </p:stCondLst>
                            <p:childTnLst>
                              <p:par>
                                <p:cTn id="21" presetID="5" presetClass="entr" presetSubtype="10" fill="hold" grpId="0" nodeType="afterEffect">
                                  <p:stCondLst>
                                    <p:cond delay="0"/>
                                  </p:stCondLst>
                                  <p:childTnLst>
                                    <p:set>
                                      <p:cBhvr>
                                        <p:cTn id="22" dur="1" fill="hold">
                                          <p:stCondLst>
                                            <p:cond delay="0"/>
                                          </p:stCondLst>
                                        </p:cTn>
                                        <p:tgtEl>
                                          <p:spTgt spid="74761">
                                            <p:txEl>
                                              <p:pRg st="2" end="2"/>
                                            </p:txEl>
                                          </p:spTgt>
                                        </p:tgtEl>
                                        <p:attrNameLst>
                                          <p:attrName>style.visibility</p:attrName>
                                        </p:attrNameLst>
                                      </p:cBhvr>
                                      <p:to>
                                        <p:strVal val="visible"/>
                                      </p:to>
                                    </p:set>
                                    <p:animEffect transition="in" filter="checkerboard(across)">
                                      <p:cBhvr>
                                        <p:cTn id="23" dur="2000"/>
                                        <p:tgtEl>
                                          <p:spTgt spid="74761">
                                            <p:txEl>
                                              <p:pRg st="2" end="2"/>
                                            </p:txEl>
                                          </p:spTgt>
                                        </p:tgtEl>
                                      </p:cBhvr>
                                    </p:animEffect>
                                  </p:childTnLst>
                                </p:cTn>
                              </p:par>
                            </p:childTnLst>
                          </p:cTn>
                        </p:par>
                        <p:par>
                          <p:cTn id="24" fill="hold" nodeType="afterGroup">
                            <p:stCondLst>
                              <p:cond delay="6000"/>
                            </p:stCondLst>
                            <p:childTnLst>
                              <p:par>
                                <p:cTn id="25" presetID="5" presetClass="entr" presetSubtype="10" fill="hold" grpId="0" nodeType="afterEffect">
                                  <p:stCondLst>
                                    <p:cond delay="0"/>
                                  </p:stCondLst>
                                  <p:childTnLst>
                                    <p:set>
                                      <p:cBhvr>
                                        <p:cTn id="26" dur="1" fill="hold">
                                          <p:stCondLst>
                                            <p:cond delay="0"/>
                                          </p:stCondLst>
                                        </p:cTn>
                                        <p:tgtEl>
                                          <p:spTgt spid="74761">
                                            <p:txEl>
                                              <p:pRg st="4" end="4"/>
                                            </p:txEl>
                                          </p:spTgt>
                                        </p:tgtEl>
                                        <p:attrNameLst>
                                          <p:attrName>style.visibility</p:attrName>
                                        </p:attrNameLst>
                                      </p:cBhvr>
                                      <p:to>
                                        <p:strVal val="visible"/>
                                      </p:to>
                                    </p:set>
                                    <p:animEffect transition="in" filter="checkerboard(across)">
                                      <p:cBhvr>
                                        <p:cTn id="27" dur="2000"/>
                                        <p:tgtEl>
                                          <p:spTgt spid="74761">
                                            <p:txEl>
                                              <p:pRg st="4" end="4"/>
                                            </p:txEl>
                                          </p:spTgt>
                                        </p:tgtEl>
                                      </p:cBhvr>
                                    </p:animEffect>
                                  </p:childTnLst>
                                </p:cTn>
                              </p:par>
                            </p:childTnLst>
                          </p:cTn>
                        </p:par>
                        <p:par>
                          <p:cTn id="28" fill="hold" nodeType="afterGroup">
                            <p:stCondLst>
                              <p:cond delay="8000"/>
                            </p:stCondLst>
                            <p:childTnLst>
                              <p:par>
                                <p:cTn id="29" presetID="5" presetClass="entr" presetSubtype="10" fill="hold" grpId="0" nodeType="afterEffect">
                                  <p:stCondLst>
                                    <p:cond delay="0"/>
                                  </p:stCondLst>
                                  <p:childTnLst>
                                    <p:set>
                                      <p:cBhvr>
                                        <p:cTn id="30" dur="1" fill="hold">
                                          <p:stCondLst>
                                            <p:cond delay="0"/>
                                          </p:stCondLst>
                                        </p:cTn>
                                        <p:tgtEl>
                                          <p:spTgt spid="74761">
                                            <p:txEl>
                                              <p:pRg st="5" end="5"/>
                                            </p:txEl>
                                          </p:spTgt>
                                        </p:tgtEl>
                                        <p:attrNameLst>
                                          <p:attrName>style.visibility</p:attrName>
                                        </p:attrNameLst>
                                      </p:cBhvr>
                                      <p:to>
                                        <p:strVal val="visible"/>
                                      </p:to>
                                    </p:set>
                                    <p:animEffect transition="in" filter="checkerboard(across)">
                                      <p:cBhvr>
                                        <p:cTn id="31" dur="2000"/>
                                        <p:tgtEl>
                                          <p:spTgt spid="74761">
                                            <p:txEl>
                                              <p:pRg st="5" end="5"/>
                                            </p:txEl>
                                          </p:spTgt>
                                        </p:tgtEl>
                                      </p:cBhvr>
                                    </p:animEffect>
                                  </p:childTnLst>
                                </p:cTn>
                              </p:par>
                            </p:childTnLst>
                          </p:cTn>
                        </p:par>
                        <p:par>
                          <p:cTn id="32" fill="hold" nodeType="afterGroup">
                            <p:stCondLst>
                              <p:cond delay="10000"/>
                            </p:stCondLst>
                            <p:childTnLst>
                              <p:par>
                                <p:cTn id="33" presetID="5" presetClass="entr" presetSubtype="10" fill="hold" grpId="0" nodeType="afterEffect">
                                  <p:stCondLst>
                                    <p:cond delay="0"/>
                                  </p:stCondLst>
                                  <p:childTnLst>
                                    <p:set>
                                      <p:cBhvr>
                                        <p:cTn id="34" dur="1" fill="hold">
                                          <p:stCondLst>
                                            <p:cond delay="0"/>
                                          </p:stCondLst>
                                        </p:cTn>
                                        <p:tgtEl>
                                          <p:spTgt spid="74761">
                                            <p:txEl>
                                              <p:pRg st="6" end="6"/>
                                            </p:txEl>
                                          </p:spTgt>
                                        </p:tgtEl>
                                        <p:attrNameLst>
                                          <p:attrName>style.visibility</p:attrName>
                                        </p:attrNameLst>
                                      </p:cBhvr>
                                      <p:to>
                                        <p:strVal val="visible"/>
                                      </p:to>
                                    </p:set>
                                    <p:animEffect transition="in" filter="checkerboard(across)">
                                      <p:cBhvr>
                                        <p:cTn id="35" dur="2000"/>
                                        <p:tgtEl>
                                          <p:spTgt spid="74761">
                                            <p:txEl>
                                              <p:pRg st="6" end="6"/>
                                            </p:txEl>
                                          </p:spTgt>
                                        </p:tgtEl>
                                      </p:cBhvr>
                                    </p:animEffect>
                                  </p:childTnLst>
                                </p:cTn>
                              </p:par>
                            </p:childTnLst>
                          </p:cTn>
                        </p:par>
                        <p:par>
                          <p:cTn id="36" fill="hold" nodeType="afterGroup">
                            <p:stCondLst>
                              <p:cond delay="12000"/>
                            </p:stCondLst>
                            <p:childTnLst>
                              <p:par>
                                <p:cTn id="37" presetID="5" presetClass="entr" presetSubtype="10" fill="hold" grpId="0" nodeType="afterEffect">
                                  <p:stCondLst>
                                    <p:cond delay="0"/>
                                  </p:stCondLst>
                                  <p:childTnLst>
                                    <p:set>
                                      <p:cBhvr>
                                        <p:cTn id="38" dur="1" fill="hold">
                                          <p:stCondLst>
                                            <p:cond delay="0"/>
                                          </p:stCondLst>
                                        </p:cTn>
                                        <p:tgtEl>
                                          <p:spTgt spid="74761">
                                            <p:txEl>
                                              <p:pRg st="7" end="7"/>
                                            </p:txEl>
                                          </p:spTgt>
                                        </p:tgtEl>
                                        <p:attrNameLst>
                                          <p:attrName>style.visibility</p:attrName>
                                        </p:attrNameLst>
                                      </p:cBhvr>
                                      <p:to>
                                        <p:strVal val="visible"/>
                                      </p:to>
                                    </p:set>
                                    <p:animEffect transition="in" filter="checkerboard(across)">
                                      <p:cBhvr>
                                        <p:cTn id="39" dur="2000"/>
                                        <p:tgtEl>
                                          <p:spTgt spid="74761">
                                            <p:txEl>
                                              <p:pRg st="7" end="7"/>
                                            </p:txEl>
                                          </p:spTgt>
                                        </p:tgtEl>
                                      </p:cBhvr>
                                    </p:animEffect>
                                  </p:childTnLst>
                                </p:cTn>
                              </p:par>
                            </p:childTnLst>
                          </p:cTn>
                        </p:par>
                        <p:par>
                          <p:cTn id="40" fill="hold" nodeType="afterGroup">
                            <p:stCondLst>
                              <p:cond delay="14000"/>
                            </p:stCondLst>
                            <p:childTnLst>
                              <p:par>
                                <p:cTn id="41" presetID="5" presetClass="entr" presetSubtype="10" fill="hold" grpId="0" nodeType="afterEffect">
                                  <p:stCondLst>
                                    <p:cond delay="0"/>
                                  </p:stCondLst>
                                  <p:childTnLst>
                                    <p:set>
                                      <p:cBhvr>
                                        <p:cTn id="42" dur="1" fill="hold">
                                          <p:stCondLst>
                                            <p:cond delay="0"/>
                                          </p:stCondLst>
                                        </p:cTn>
                                        <p:tgtEl>
                                          <p:spTgt spid="74761">
                                            <p:txEl>
                                              <p:pRg st="9" end="9"/>
                                            </p:txEl>
                                          </p:spTgt>
                                        </p:tgtEl>
                                        <p:attrNameLst>
                                          <p:attrName>style.visibility</p:attrName>
                                        </p:attrNameLst>
                                      </p:cBhvr>
                                      <p:to>
                                        <p:strVal val="visible"/>
                                      </p:to>
                                    </p:set>
                                    <p:animEffect transition="in" filter="checkerboard(across)">
                                      <p:cBhvr>
                                        <p:cTn id="43" dur="2000"/>
                                        <p:tgtEl>
                                          <p:spTgt spid="74761">
                                            <p:txEl>
                                              <p:pRg st="9" end="9"/>
                                            </p:txEl>
                                          </p:spTgt>
                                        </p:tgtEl>
                                      </p:cBhvr>
                                    </p:animEffect>
                                  </p:childTnLst>
                                </p:cTn>
                              </p:par>
                            </p:childTnLst>
                          </p:cTn>
                        </p:par>
                        <p:par>
                          <p:cTn id="44" fill="hold" nodeType="afterGroup">
                            <p:stCondLst>
                              <p:cond delay="16000"/>
                            </p:stCondLst>
                            <p:childTnLst>
                              <p:par>
                                <p:cTn id="45" presetID="5" presetClass="entr" presetSubtype="10" fill="hold" nodeType="afterEffect">
                                  <p:stCondLst>
                                    <p:cond delay="0"/>
                                  </p:stCondLst>
                                  <p:childTnLst>
                                    <p:set>
                                      <p:cBhvr>
                                        <p:cTn id="46" dur="1" fill="hold">
                                          <p:stCondLst>
                                            <p:cond delay="0"/>
                                          </p:stCondLst>
                                        </p:cTn>
                                        <p:tgtEl>
                                          <p:spTgt spid="74766"/>
                                        </p:tgtEl>
                                        <p:attrNameLst>
                                          <p:attrName>style.visibility</p:attrName>
                                        </p:attrNameLst>
                                      </p:cBhvr>
                                      <p:to>
                                        <p:strVal val="visible"/>
                                      </p:to>
                                    </p:set>
                                    <p:animEffect transition="in" filter="checkerboard(across)">
                                      <p:cBhvr>
                                        <p:cTn id="47" dur="2000"/>
                                        <p:tgtEl>
                                          <p:spTgt spid="74766"/>
                                        </p:tgtEl>
                                      </p:cBhvr>
                                    </p:animEffect>
                                  </p:childTnLst>
                                </p:cTn>
                              </p:par>
                            </p:childTnLst>
                          </p:cTn>
                        </p:par>
                        <p:par>
                          <p:cTn id="48" fill="hold" nodeType="afterGroup">
                            <p:stCondLst>
                              <p:cond delay="18000"/>
                            </p:stCondLst>
                            <p:childTnLst>
                              <p:par>
                                <p:cTn id="49" presetID="5" presetClass="entr" presetSubtype="10" fill="hold" nodeType="afterEffect">
                                  <p:stCondLst>
                                    <p:cond delay="0"/>
                                  </p:stCondLst>
                                  <p:childTnLst>
                                    <p:set>
                                      <p:cBhvr>
                                        <p:cTn id="50" dur="1" fill="hold">
                                          <p:stCondLst>
                                            <p:cond delay="0"/>
                                          </p:stCondLst>
                                        </p:cTn>
                                        <p:tgtEl>
                                          <p:spTgt spid="74765"/>
                                        </p:tgtEl>
                                        <p:attrNameLst>
                                          <p:attrName>style.visibility</p:attrName>
                                        </p:attrNameLst>
                                      </p:cBhvr>
                                      <p:to>
                                        <p:strVal val="visible"/>
                                      </p:to>
                                    </p:set>
                                    <p:animEffect transition="in" filter="checkerboard(across)">
                                      <p:cBhvr>
                                        <p:cTn id="51" dur="20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animBg="1"/>
      <p:bldP spid="74764" grpId="0" animBg="1"/>
      <p:bldP spid="7476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elecSh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00356"/>
      </p:ext>
    </p:extLst>
  </p:cSld>
  <p:clrMapOvr>
    <a:masterClrMapping/>
  </p:clrMapOvr>
  <p:transition advTm="3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electricfact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169988"/>
            <a:ext cx="495300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6" name="Rectangle 2"/>
          <p:cNvSpPr>
            <a:spLocks noGrp="1" noChangeArrowheads="1"/>
          </p:cNvSpPr>
          <p:nvPr>
            <p:ph type="title"/>
          </p:nvPr>
        </p:nvSpPr>
        <p:spPr/>
        <p:txBody>
          <a:bodyPr/>
          <a:lstStyle/>
          <a:p>
            <a:r>
              <a:rPr lang="en-US" sz="4000" b="1"/>
              <a:t>Working Safely with Electricity</a:t>
            </a:r>
          </a:p>
        </p:txBody>
      </p:sp>
      <p:sp>
        <p:nvSpPr>
          <p:cNvPr id="31747" name="Rectangle 3"/>
          <p:cNvSpPr>
            <a:spLocks noGrp="1" noChangeArrowheads="1"/>
          </p:cNvSpPr>
          <p:nvPr>
            <p:ph type="body" sz="half" idx="2"/>
          </p:nvPr>
        </p:nvSpPr>
        <p:spPr>
          <a:xfrm>
            <a:off x="3581400" y="1600200"/>
            <a:ext cx="5410200" cy="5105400"/>
          </a:xfrm>
        </p:spPr>
        <p:txBody>
          <a:bodyPr/>
          <a:lstStyle/>
          <a:p>
            <a:r>
              <a:rPr lang="en-US" sz="2800" b="1"/>
              <a:t>Working with electricity can be dangerous. Engineers, linemen, electricians, and others work with electricity directly, including overhead lines, cable harnesses, and circuit assemblies. Office workers and salespeople work with electricity indirectly and may also be exposed to electrical hazards.</a:t>
            </a:r>
          </a:p>
        </p:txBody>
      </p:sp>
    </p:spTree>
    <p:extLst>
      <p:ext uri="{BB962C8B-B14F-4D97-AF65-F5344CB8AC3E}">
        <p14:creationId xmlns:p14="http://schemas.microsoft.com/office/powerpoint/2010/main" val="2305011239"/>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2000"/>
                                        <p:tgtEl>
                                          <p:spTgt spid="31746"/>
                                        </p:tgtEl>
                                      </p:cBhvr>
                                    </p:animEffect>
                                  </p:childTnLst>
                                </p:cTn>
                              </p:par>
                            </p:childTnLst>
                          </p:cTn>
                        </p:par>
                        <p:par>
                          <p:cTn id="8" fill="hold" nodeType="afterGroup">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animEffect transition="in" filter="box(in)">
                                      <p:cBhvr>
                                        <p:cTn id="11" dur="2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kw_wind_basics_electricity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56490"/>
      </p:ext>
    </p:extLst>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hydropower-cross 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25011"/>
      </p:ext>
    </p:extLst>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352800" y="228600"/>
            <a:ext cx="5791200" cy="1143000"/>
          </a:xfrm>
        </p:spPr>
        <p:txBody>
          <a:bodyPr/>
          <a:lstStyle/>
          <a:p>
            <a:r>
              <a:rPr lang="en-US" b="1"/>
              <a:t>Generators</a:t>
            </a:r>
          </a:p>
        </p:txBody>
      </p:sp>
      <p:sp>
        <p:nvSpPr>
          <p:cNvPr id="26627" name="Rectangle 3"/>
          <p:cNvSpPr>
            <a:spLocks noGrp="1" noChangeArrowheads="1"/>
          </p:cNvSpPr>
          <p:nvPr>
            <p:ph type="body" idx="1"/>
          </p:nvPr>
        </p:nvSpPr>
        <p:spPr>
          <a:xfrm>
            <a:off x="228600" y="2667000"/>
            <a:ext cx="8686800" cy="3962400"/>
          </a:xfrm>
        </p:spPr>
        <p:txBody>
          <a:bodyPr/>
          <a:lstStyle/>
          <a:p>
            <a:pPr>
              <a:lnSpc>
                <a:spcPct val="80000"/>
              </a:lnSpc>
              <a:buFontTx/>
              <a:buNone/>
            </a:pPr>
            <a:r>
              <a:rPr lang="en-US" sz="1800"/>
              <a:t>One of the common tools utilized following the loss of power are portable generators. Most generators are gasoline powered and use internal combustion engines to produce electricity. Carbon monoxide is a colorless and odorless gas produced during the operation of gasoline powered generators. When inhaled, the gas reduces your ability to utilize oxygen. Symptoms of carbon monoxide poisoning include headache, nausea and tiredness that can lead to unconsciousness and ultimately prove fatal.</a:t>
            </a:r>
          </a:p>
          <a:p>
            <a:pPr lvl="1">
              <a:lnSpc>
                <a:spcPct val="80000"/>
              </a:lnSpc>
            </a:pPr>
            <a:r>
              <a:rPr lang="en-US" sz="1800"/>
              <a:t>DO NOT bring a generator indoors. Be sure it is located outdoors in a location where the exhaust gases cannot enter a home or building. Good ventilation is the key.</a:t>
            </a:r>
          </a:p>
          <a:p>
            <a:pPr lvl="1">
              <a:lnSpc>
                <a:spcPct val="80000"/>
              </a:lnSpc>
            </a:pPr>
            <a:r>
              <a:rPr lang="en-US" sz="1800"/>
              <a:t>Be sure that the main circuit breaker is OFF and locked out prior to starting any generator. This will prevent inadvertent energization of power lines from back feed electrical energy from generators and help protect utility line workers from possible electrocution.</a:t>
            </a:r>
          </a:p>
          <a:p>
            <a:pPr lvl="1">
              <a:lnSpc>
                <a:spcPct val="80000"/>
              </a:lnSpc>
            </a:pPr>
            <a:r>
              <a:rPr lang="en-US" sz="1800"/>
              <a:t>Turn off generators and let them cool prior to refueling.</a:t>
            </a:r>
          </a:p>
        </p:txBody>
      </p:sp>
      <p:pic>
        <p:nvPicPr>
          <p:cNvPr id="26628" name="Picture 4" descr="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429000" cy="2346325"/>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5476875"/>
            <a:ext cx="127635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12107"/>
      </p:ext>
    </p:extLst>
  </p:cSld>
  <p:clrMapOvr>
    <a:masterClrMapping/>
  </p:clrMapOvr>
  <p:transition advTm="5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 to="" calcmode="lin" valueType="num">
                                      <p:cBhvr>
                                        <p:cTn id="11" dur="1" fill="hold"/>
                                        <p:tgtEl>
                                          <p:spTgt spid="26627">
                                            <p:txEl>
                                              <p:pRg st="0" end="0"/>
                                            </p:txEl>
                                          </p:spTgt>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 to="" calcmode="lin" valueType="num">
                                      <p:cBhvr>
                                        <p:cTn id="15" dur="1" fill="hold"/>
                                        <p:tgtEl>
                                          <p:spTgt spid="26627">
                                            <p:txEl>
                                              <p:pRg st="1" end="1"/>
                                            </p:txEl>
                                          </p:spTgt>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to="" calcmode="lin" valueType="num">
                                      <p:cBhvr>
                                        <p:cTn id="19" dur="1" fill="hold"/>
                                        <p:tgtEl>
                                          <p:spTgt spid="26627">
                                            <p:txEl>
                                              <p:pRg st="2" end="2"/>
                                            </p:txEl>
                                          </p:spTgt>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anim to="" calcmode="lin" valueType="num">
                                      <p:cBhvr>
                                        <p:cTn id="23" dur="1" fill="hold"/>
                                        <p:tgtEl>
                                          <p:spTgt spid="2662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electricity-transmissi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a:xfrm>
            <a:off x="457200" y="274638"/>
            <a:ext cx="8305800" cy="1143000"/>
          </a:xfrm>
        </p:spPr>
        <p:txBody>
          <a:bodyPr/>
          <a:lstStyle/>
          <a:p>
            <a:r>
              <a:rPr lang="en-US" sz="5400" b="1">
                <a:solidFill>
                  <a:srgbClr val="CC3300"/>
                </a:solidFill>
              </a:rPr>
              <a:t>Power Lines</a:t>
            </a:r>
          </a:p>
        </p:txBody>
      </p:sp>
      <p:sp>
        <p:nvSpPr>
          <p:cNvPr id="27651" name="Rectangle 3"/>
          <p:cNvSpPr>
            <a:spLocks noGrp="1" noChangeArrowheads="1"/>
          </p:cNvSpPr>
          <p:nvPr>
            <p:ph type="body" idx="1"/>
          </p:nvPr>
        </p:nvSpPr>
        <p:spPr>
          <a:xfrm>
            <a:off x="304800" y="1600200"/>
            <a:ext cx="8613775" cy="5029200"/>
          </a:xfrm>
        </p:spPr>
        <p:txBody>
          <a:bodyPr/>
          <a:lstStyle/>
          <a:p>
            <a:pPr>
              <a:lnSpc>
                <a:spcPct val="90000"/>
              </a:lnSpc>
            </a:pPr>
            <a:r>
              <a:rPr lang="en-US" sz="2700" b="1">
                <a:solidFill>
                  <a:srgbClr val="CC3300"/>
                </a:solidFill>
              </a:rPr>
              <a:t>Overhead and buried power lines are especially hazardous because they carry extremely high voltage. Fatal electrocution is the main risk, but burns and fall are also hazards.</a:t>
            </a:r>
          </a:p>
          <a:p>
            <a:pPr>
              <a:lnSpc>
                <a:spcPct val="90000"/>
              </a:lnSpc>
            </a:pPr>
            <a:r>
              <a:rPr lang="en-US" sz="2700" b="1">
                <a:solidFill>
                  <a:srgbClr val="CC3300"/>
                </a:solidFill>
              </a:rPr>
              <a:t>Look for overhead power lines and buried power line indicators. Stay at least 10 feet away from overhead power lines and assume they are energized.</a:t>
            </a:r>
          </a:p>
          <a:p>
            <a:pPr>
              <a:lnSpc>
                <a:spcPct val="90000"/>
              </a:lnSpc>
            </a:pPr>
            <a:r>
              <a:rPr lang="en-US" sz="2700" b="1">
                <a:solidFill>
                  <a:srgbClr val="CC3300"/>
                </a:solidFill>
              </a:rPr>
              <a:t>De-energize and ground lines when working near them.</a:t>
            </a:r>
          </a:p>
          <a:p>
            <a:pPr>
              <a:lnSpc>
                <a:spcPct val="90000"/>
              </a:lnSpc>
            </a:pPr>
            <a:r>
              <a:rPr lang="en-US" sz="2700" b="1">
                <a:solidFill>
                  <a:srgbClr val="CC3300"/>
                </a:solidFill>
              </a:rPr>
              <a:t>Use non-conductive wood or fiberglass ladders when working near power lines.</a:t>
            </a:r>
          </a:p>
        </p:txBody>
      </p:sp>
    </p:spTree>
    <p:extLst>
      <p:ext uri="{BB962C8B-B14F-4D97-AF65-F5344CB8AC3E}">
        <p14:creationId xmlns:p14="http://schemas.microsoft.com/office/powerpoint/2010/main" val="3813204670"/>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2000" fill="hold"/>
                                        <p:tgtEl>
                                          <p:spTgt spid="27650"/>
                                        </p:tgtEl>
                                        <p:attrNameLst>
                                          <p:attrName>ppt_x</p:attrName>
                                        </p:attrNameLst>
                                      </p:cBhvr>
                                      <p:tavLst>
                                        <p:tav tm="0">
                                          <p:val>
                                            <p:strVal val="#ppt_x"/>
                                          </p:val>
                                        </p:tav>
                                        <p:tav tm="100000">
                                          <p:val>
                                            <p:strVal val="#ppt_x"/>
                                          </p:val>
                                        </p:tav>
                                      </p:tavLst>
                                    </p:anim>
                                    <p:anim calcmode="lin" valueType="num">
                                      <p:cBhvr additive="base">
                                        <p:cTn id="8" dur="2000" fill="hold"/>
                                        <p:tgtEl>
                                          <p:spTgt spid="276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2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 calcmode="lin" valueType="num">
                                      <p:cBhvr additive="base">
                                        <p:cTn id="17" dur="2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 calcmode="lin" valueType="num">
                                      <p:cBhvr additive="base">
                                        <p:cTn id="22" dur="2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 calcmode="lin" valueType="num">
                                      <p:cBhvr additive="base">
                                        <p:cTn id="27" dur="2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3882</Words>
  <Application>Microsoft Office PowerPoint</Application>
  <PresentationFormat>On-screen Show (4:3)</PresentationFormat>
  <Paragraphs>220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What Is </vt:lpstr>
      <vt:lpstr>PowerPoint Presentation</vt:lpstr>
      <vt:lpstr>DANGERS OF ELECTRICITY</vt:lpstr>
      <vt:lpstr>PowerPoint Presentation</vt:lpstr>
      <vt:lpstr>Working Safely with Electricity</vt:lpstr>
      <vt:lpstr>PowerPoint Presentation</vt:lpstr>
      <vt:lpstr>PowerPoint Presentation</vt:lpstr>
      <vt:lpstr>Generators</vt:lpstr>
      <vt:lpstr>Power Lines</vt:lpstr>
      <vt:lpstr>Extension Cords</vt:lpstr>
      <vt:lpstr>Equipment</vt:lpstr>
      <vt:lpstr>Electrical Incidents</vt:lpstr>
      <vt:lpstr>Shock-hazard analysis</vt:lpstr>
      <vt:lpstr>PowerPoint Presentation</vt:lpstr>
      <vt:lpstr>PowerPoint Presentation</vt:lpstr>
      <vt:lpstr>What affects the flow of electricity?</vt:lpstr>
      <vt:lpstr>How does water affect the flow of electricity?</vt:lpstr>
      <vt:lpstr>What is the best way to protect yourself against electrical hazards?</vt:lpstr>
      <vt:lpstr>PowerPoint Presentation</vt:lpstr>
      <vt:lpstr>What protection does personal equipment offer?</vt:lpstr>
      <vt:lpstr>Electricity and water do not mix</vt:lpstr>
      <vt:lpstr>Be careful around electricity poles and wire.</vt:lpstr>
      <vt:lpstr>DIAL BEFORE YOU DIG! </vt:lpstr>
      <vt:lpstr>Metal is a conductor of electricity and can be dangerous </vt:lpstr>
      <vt:lpstr>Working with electricity</vt:lpstr>
      <vt:lpstr>The real measure of an "electric shock" lies in the amount of current (amperes) forced through the body. </vt:lpstr>
      <vt:lpstr>Typical electrical hazards on work sites include:</vt:lpstr>
      <vt:lpstr>The most common feature of electrical accidents</vt:lpstr>
      <vt:lpstr>What are the most common dangers of electricity?</vt:lpstr>
      <vt:lpstr>Electrical safety regulations and standards</vt:lpstr>
      <vt:lpstr>Electrical safety program</vt:lpstr>
      <vt:lpstr>Electrical hazards</vt:lpstr>
      <vt:lpstr>PowerPoint Presentation</vt:lpstr>
      <vt:lpstr>The electrical arc produces temperatures that can exceed 35,000°F</vt:lpstr>
      <vt:lpstr>PowerPoint Presentation</vt:lpstr>
      <vt:lpstr>To better</vt:lpstr>
      <vt:lpstr>Work procedures, tools, and PPE</vt:lpstr>
      <vt:lpstr>Safety by design</vt:lpstr>
      <vt:lpstr>The key</vt:lpstr>
      <vt:lpstr>BEGIN  INSTRUCTION  ZONE</vt:lpstr>
      <vt:lpstr>PowerPoint Presentation</vt:lpstr>
      <vt:lpstr>What If Contact Happens? Do not touch equipment or person in contact</vt:lpstr>
      <vt:lpstr>Can We Be Safe Around Buried Utilities? Contact can cause explosion, fire, electrocution</vt:lpstr>
      <vt:lpstr>PowerPoint Presentation</vt:lpstr>
    </vt:vector>
  </TitlesOfParts>
  <Company>Edw. C. Levy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c:title>
  <dc:creator>FIGUEROA, MERSIVETTE</dc:creator>
  <cp:lastModifiedBy>FIGUEROA, MERSIVETTE</cp:lastModifiedBy>
  <cp:revision>2</cp:revision>
  <dcterms:created xsi:type="dcterms:W3CDTF">2012-02-01T20:41:45Z</dcterms:created>
  <dcterms:modified xsi:type="dcterms:W3CDTF">2012-02-01T20:48:46Z</dcterms:modified>
</cp:coreProperties>
</file>